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6"/>
  </p:notesMasterIdLst>
  <p:sldIdLst>
    <p:sldId id="256" r:id="rId2"/>
    <p:sldId id="299" r:id="rId3"/>
    <p:sldId id="290" r:id="rId4"/>
    <p:sldId id="291" r:id="rId5"/>
    <p:sldId id="292" r:id="rId6"/>
    <p:sldId id="304" r:id="rId7"/>
    <p:sldId id="333" r:id="rId8"/>
    <p:sldId id="301" r:id="rId9"/>
    <p:sldId id="310" r:id="rId10"/>
    <p:sldId id="311" r:id="rId11"/>
    <p:sldId id="312" r:id="rId12"/>
    <p:sldId id="331" r:id="rId13"/>
    <p:sldId id="330" r:id="rId14"/>
    <p:sldId id="303" r:id="rId15"/>
  </p:sldIdLst>
  <p:sldSz cx="9906000" cy="6858000" type="A4"/>
  <p:notesSz cx="6742113" cy="98726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69F37431-DF92-4AA6-A496-C84951999430}">
          <p14:sldIdLst>
            <p14:sldId id="256"/>
            <p14:sldId id="299"/>
            <p14:sldId id="290"/>
            <p14:sldId id="291"/>
            <p14:sldId id="292"/>
            <p14:sldId id="304"/>
            <p14:sldId id="333"/>
          </p14:sldIdLst>
        </p14:section>
        <p14:section name="Раздел без заголовка" id="{BBD088EF-FEFB-4BDA-8571-71F230BA707F}">
          <p14:sldIdLst>
            <p14:sldId id="301"/>
            <p14:sldId id="310"/>
            <p14:sldId id="311"/>
            <p14:sldId id="312"/>
            <p14:sldId id="331"/>
            <p14:sldId id="330"/>
            <p14:sldId id="30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.vasylega" initials="v" lastIdx="2" clrIdx="0">
    <p:extLst>
      <p:ext uri="{19B8F6BF-5375-455C-9EA6-DF929625EA0E}">
        <p15:presenceInfo xmlns:p15="http://schemas.microsoft.com/office/powerpoint/2012/main" userId="S-1-5-21-3140274975-3124252904-1470287901-275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D4F53"/>
    <a:srgbClr val="DF8300"/>
    <a:srgbClr val="70B800"/>
    <a:srgbClr val="4D4FBD"/>
    <a:srgbClr val="FEDF00"/>
    <a:srgbClr val="93CDDD"/>
    <a:srgbClr val="F79646"/>
    <a:srgbClr val="F0EA00"/>
    <a:srgbClr val="38393C"/>
    <a:srgbClr val="68A8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99" autoAdjust="0"/>
    <p:restoredTop sz="94660" autoAdjust="0"/>
  </p:normalViewPr>
  <p:slideViewPr>
    <p:cSldViewPr>
      <p:cViewPr varScale="1">
        <p:scale>
          <a:sx n="99" d="100"/>
          <a:sy n="99" d="100"/>
        </p:scale>
        <p:origin x="84" y="24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2108" cy="494423"/>
          </a:xfrm>
          <a:prstGeom prst="rect">
            <a:avLst/>
          </a:prstGeom>
        </p:spPr>
        <p:txBody>
          <a:bodyPr vert="horz" lIns="90882" tIns="45441" rIns="90882" bIns="45441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8431" y="0"/>
            <a:ext cx="2922108" cy="494423"/>
          </a:xfrm>
          <a:prstGeom prst="rect">
            <a:avLst/>
          </a:prstGeom>
        </p:spPr>
        <p:txBody>
          <a:bodyPr vert="horz" lIns="90882" tIns="45441" rIns="90882" bIns="45441" rtlCol="0"/>
          <a:lstStyle>
            <a:lvl1pPr algn="r">
              <a:defRPr sz="1200"/>
            </a:lvl1pPr>
          </a:lstStyle>
          <a:p>
            <a:fld id="{D62B2679-C529-4B63-94C6-E372AC01C8C2}" type="datetimeFigureOut">
              <a:rPr lang="ru-RU" smtClean="0"/>
              <a:pPr/>
              <a:t>24.09.2025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98500" y="741363"/>
            <a:ext cx="5345113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882" tIns="45441" rIns="90882" bIns="45441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4212" y="4689910"/>
            <a:ext cx="5393690" cy="4441909"/>
          </a:xfrm>
          <a:prstGeom prst="rect">
            <a:avLst/>
          </a:prstGeom>
        </p:spPr>
        <p:txBody>
          <a:bodyPr vert="horz" lIns="90882" tIns="45441" rIns="90882" bIns="45441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6661"/>
            <a:ext cx="2922108" cy="494423"/>
          </a:xfrm>
          <a:prstGeom prst="rect">
            <a:avLst/>
          </a:prstGeom>
        </p:spPr>
        <p:txBody>
          <a:bodyPr vert="horz" lIns="90882" tIns="45441" rIns="90882" bIns="45441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8431" y="9376661"/>
            <a:ext cx="2922108" cy="494423"/>
          </a:xfrm>
          <a:prstGeom prst="rect">
            <a:avLst/>
          </a:prstGeom>
        </p:spPr>
        <p:txBody>
          <a:bodyPr vert="horz" lIns="90882" tIns="45441" rIns="90882" bIns="45441" rtlCol="0" anchor="b"/>
          <a:lstStyle>
            <a:lvl1pPr algn="r">
              <a:defRPr sz="1200"/>
            </a:lvl1pPr>
          </a:lstStyle>
          <a:p>
            <a:fld id="{FAAF97A9-2CA3-4910-B660-4A82F0F2EBC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8BDA7-7B8E-4B0C-8469-338A537B6DE9}" type="datetime1">
              <a:rPr lang="ru-RU" smtClean="0"/>
              <a:pPr/>
              <a:t>24.09.2025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3C3EE-C7D0-430B-BD89-B2BAB689889B}" type="datetime1">
              <a:rPr lang="ru-RU" smtClean="0"/>
              <a:pPr/>
              <a:t>24.09.2025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ABCB7-EF11-4A93-A416-A3D90FABD38A}" type="datetime1">
              <a:rPr lang="ru-RU" smtClean="0"/>
              <a:pPr/>
              <a:t>24.09.2025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D6A7C-00AC-46DC-B0FB-6627C7B7179D}" type="datetime1">
              <a:rPr lang="ru-RU" smtClean="0"/>
              <a:pPr/>
              <a:t>24.09.2025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385F8-7230-4A00-9267-29AC159909DA}" type="datetime1">
              <a:rPr lang="ru-RU" smtClean="0"/>
              <a:pPr/>
              <a:t>24.09.2025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C6E7B-0651-4E57-A903-EEEF218C453D}" type="datetime1">
              <a:rPr lang="ru-RU" smtClean="0"/>
              <a:pPr/>
              <a:t>24.09.2025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8AD00-B0C5-4F1C-A077-43783575177A}" type="datetime1">
              <a:rPr lang="ru-RU" smtClean="0"/>
              <a:pPr/>
              <a:t>24.09.2025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A7D8C-FE14-40EA-96C2-BEFB8FEEF5FE}" type="datetime1">
              <a:rPr lang="ru-RU" smtClean="0"/>
              <a:pPr/>
              <a:t>24.09.2025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70594-EACB-426E-9533-D050F49D77A6}" type="datetime1">
              <a:rPr lang="ru-RU" smtClean="0"/>
              <a:pPr/>
              <a:t>24.09.2025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5DEF1-AD36-410B-BFF1-31A17731ECBB}" type="datetime1">
              <a:rPr lang="ru-RU" smtClean="0"/>
              <a:pPr/>
              <a:t>24.09.2025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6ECD4-359F-464A-850B-99DEE5000CE7}" type="datetime1">
              <a:rPr lang="ru-RU" smtClean="0"/>
              <a:pPr/>
              <a:t>24.09.2025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7126BD-01FA-471E-8664-ABD445539EA9}" type="datetime1">
              <a:rPr lang="ru-RU" smtClean="0"/>
              <a:pPr/>
              <a:t>24.09.2025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318ECB-5CF7-4D40-8864-4EB2A04E5D6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452670" y="3071810"/>
            <a:ext cx="2452670" cy="2880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310454" y="3071810"/>
            <a:ext cx="2595546" cy="2880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3071810"/>
            <a:ext cx="2428892" cy="2880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881562" y="3071810"/>
            <a:ext cx="2500330" cy="2880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06953" y="4773816"/>
            <a:ext cx="34628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kern="0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ОБЕРІГАЄМО ТЕ, ШО ВИ ЦІНУЄТЕ</a:t>
            </a:r>
            <a:endParaRPr lang="uk-UA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2" name="Picture 2" descr="Color 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8092" y="160550"/>
            <a:ext cx="4000528" cy="1459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10">
            <a:extLst>
              <a:ext uri="{FF2B5EF4-FFF2-40B4-BE49-F238E27FC236}">
                <a16:creationId xmlns:a16="http://schemas.microsoft.com/office/drawing/2014/main" id="{06C858A8-6173-4FB5-B92F-5BE743069C2D}"/>
              </a:ext>
            </a:extLst>
          </p:cNvPr>
          <p:cNvSpPr/>
          <p:nvPr/>
        </p:nvSpPr>
        <p:spPr>
          <a:xfrm>
            <a:off x="2658149" y="1919139"/>
            <a:ext cx="69471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b="1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СТРАХУВАННЯ ТОВАРНО-МАТЕРІАЛЬНИХ ЦІННОСТЕЙ (ТМЦ)</a:t>
            </a:r>
            <a:endParaRPr lang="uk-U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0D9F44EF-C0FE-4810-A9F0-15EB2A3C87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09184" y="3859977"/>
            <a:ext cx="2304256" cy="2277462"/>
          </a:xfrm>
          <a:prstGeom prst="rect">
            <a:avLst/>
          </a:prstGeo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9">
            <a:extLst>
              <a:ext uri="{FF2B5EF4-FFF2-40B4-BE49-F238E27FC236}">
                <a16:creationId xmlns:a16="http://schemas.microsoft.com/office/drawing/2014/main" id="{717A0FBB-3129-47AC-8BBC-93DD66B55388}"/>
              </a:ext>
            </a:extLst>
          </p:cNvPr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schemeClr val="bg1"/>
                </a:solidFill>
                <a:cs typeface="Times New Roman" pitchFamily="18" charset="0"/>
              </a:rPr>
              <a:t>Страхові ризики/базові умови страхування</a:t>
            </a:r>
            <a:endParaRPr lang="ru-RU" sz="2400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FB57127-79FB-4B8C-B810-29AFBE55CF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823" y="6717792"/>
            <a:ext cx="9906000" cy="140208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9C017BAB-2DD9-4EDF-B6B8-09F48A5B83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97216" y="3813727"/>
            <a:ext cx="2603351" cy="1824779"/>
          </a:xfrm>
          <a:prstGeom prst="rect">
            <a:avLst/>
          </a:prstGeom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</p:pic>
      <p:sp>
        <p:nvSpPr>
          <p:cNvPr id="11" name="Rectangle 1">
            <a:extLst>
              <a:ext uri="{FF2B5EF4-FFF2-40B4-BE49-F238E27FC236}">
                <a16:creationId xmlns:a16="http://schemas.microsoft.com/office/drawing/2014/main" id="{12F2FA21-BBFB-4D54-8647-4C361E35DB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6496" y="980728"/>
            <a:ext cx="6480720" cy="4523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</a:pPr>
            <a:r>
              <a:rPr lang="uk-UA" sz="1700" b="1" i="1" dirty="0">
                <a:solidFill>
                  <a:srgbClr val="3E424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Страхові ризики:</a:t>
            </a:r>
          </a:p>
          <a:p>
            <a:pPr algn="just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</a:pPr>
            <a:endParaRPr lang="uk-UA" sz="5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algn="just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</a:pPr>
            <a:r>
              <a:rPr lang="uk-UA" sz="1600" b="1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Базове, обов'язкове покриття</a:t>
            </a:r>
            <a:endParaRPr lang="ru-RU" sz="14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algn="just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1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14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Вогонь</a:t>
            </a:r>
            <a:r>
              <a:rPr lang="ru-RU" sz="1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  <a:r>
              <a:rPr lang="ru-RU" sz="14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Вибух</a:t>
            </a:r>
            <a:r>
              <a:rPr lang="ru-RU" sz="1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,</a:t>
            </a:r>
            <a:r>
              <a:rPr lang="uk-UA" sz="1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Удар блискавки, Падіння ЛА </a:t>
            </a:r>
            <a:r>
              <a:rPr lang="uk-UA" sz="15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(</a:t>
            </a:r>
            <a:r>
              <a:rPr lang="en-US" sz="15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FLExA</a:t>
            </a:r>
            <a:r>
              <a:rPr lang="uk-UA" sz="15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)</a:t>
            </a:r>
            <a:r>
              <a:rPr lang="ru-RU" sz="15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lang="uk-UA" sz="15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algn="just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endParaRPr lang="uk-UA" sz="50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algn="just">
              <a:lnSpc>
                <a:spcPct val="95000"/>
              </a:lnSpc>
              <a:buFont typeface="Arial" pitchFamily="34" charset="0"/>
              <a:buChar char="•"/>
            </a:pPr>
            <a:r>
              <a:rPr lang="uk-UA" sz="1400" dirty="0">
                <a:solidFill>
                  <a:srgbClr val="000000"/>
                </a:solidFill>
                <a:latin typeface="Arial"/>
              </a:rPr>
              <a:t>  Якщо в договорі страхування не вказано інше, ТМЦ вважаються застрахованими на умовах </a:t>
            </a:r>
            <a:r>
              <a:rPr lang="uk-UA" sz="1400" b="1" dirty="0">
                <a:solidFill>
                  <a:srgbClr val="000000"/>
                </a:solidFill>
                <a:latin typeface="Arial"/>
              </a:rPr>
              <a:t>«Пропорційної виплати» </a:t>
            </a:r>
            <a:r>
              <a:rPr lang="uk-UA" sz="1400" dirty="0">
                <a:solidFill>
                  <a:srgbClr val="000000"/>
                </a:solidFill>
                <a:latin typeface="Arial"/>
              </a:rPr>
              <a:t>(виплата страхового відшкодування здійснюється пропорційно відношенню страхової суми до дійсної вартості ТМЦ на момент настання страхового випадку). </a:t>
            </a:r>
          </a:p>
          <a:p>
            <a:pPr algn="just">
              <a:lnSpc>
                <a:spcPct val="95000"/>
              </a:lnSpc>
              <a:buFont typeface="Arial" pitchFamily="34" charset="0"/>
              <a:buChar char="•"/>
            </a:pPr>
            <a:endParaRPr lang="uk-UA" sz="300" dirty="0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95000"/>
              </a:lnSpc>
              <a:buFont typeface="Arial" pitchFamily="34" charset="0"/>
              <a:buChar char="•"/>
            </a:pPr>
            <a:r>
              <a:rPr lang="uk-UA" sz="1400" dirty="0">
                <a:solidFill>
                  <a:srgbClr val="000000"/>
                </a:solidFill>
                <a:latin typeface="Arial"/>
              </a:rPr>
              <a:t> Встановлення страхової суми в розмірі </a:t>
            </a:r>
            <a:r>
              <a:rPr lang="uk-UA" sz="1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максимального завантаження </a:t>
            </a:r>
            <a:r>
              <a:rPr lang="uk-UA" sz="1400" dirty="0">
                <a:solidFill>
                  <a:srgbClr val="000000"/>
                </a:solidFill>
                <a:latin typeface="Arial"/>
              </a:rPr>
              <a:t>вимагає від Страхувальника сплати більш високої премії, але дозволяє уникнути недострахування </a:t>
            </a:r>
            <a:r>
              <a:rPr lang="uk-UA" sz="1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(отримати виплату в розмірі реального збитку).</a:t>
            </a:r>
          </a:p>
          <a:p>
            <a:pPr algn="just">
              <a:lnSpc>
                <a:spcPct val="95000"/>
              </a:lnSpc>
              <a:buFont typeface="Arial" pitchFamily="34" charset="0"/>
              <a:buChar char="•"/>
            </a:pPr>
            <a:endParaRPr lang="uk-UA" sz="30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</a:endParaRPr>
          </a:p>
          <a:p>
            <a:pPr algn="just">
              <a:lnSpc>
                <a:spcPct val="95000"/>
              </a:lnSpc>
            </a:pPr>
            <a:r>
              <a:rPr lang="uk-UA" sz="1600" b="1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Безумовна франшиза </a:t>
            </a:r>
            <a:r>
              <a:rPr lang="uk-UA" sz="1400" dirty="0">
                <a:solidFill>
                  <a:srgbClr val="000000"/>
                </a:solidFill>
                <a:latin typeface="Arial"/>
              </a:rPr>
              <a:t>– </a:t>
            </a:r>
            <a:r>
              <a:rPr lang="uk-UA" sz="14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1,0 % </a:t>
            </a:r>
            <a:r>
              <a:rPr lang="uk-UA" sz="1400" dirty="0">
                <a:solidFill>
                  <a:srgbClr val="000000"/>
                </a:solidFill>
                <a:latin typeface="Arial"/>
              </a:rPr>
              <a:t>від страхової суми. </a:t>
            </a:r>
          </a:p>
          <a:p>
            <a:pPr algn="just">
              <a:lnSpc>
                <a:spcPct val="95000"/>
              </a:lnSpc>
            </a:pPr>
            <a:endParaRPr lang="uk-UA" sz="300" dirty="0">
              <a:solidFill>
                <a:srgbClr val="000000"/>
              </a:solidFill>
              <a:latin typeface="Arial"/>
            </a:endParaRPr>
          </a:p>
          <a:p>
            <a:pPr algn="just"/>
            <a:r>
              <a:rPr lang="uk-UA" sz="1700" b="1" i="1" dirty="0">
                <a:solidFill>
                  <a:srgbClr val="3E424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+</a:t>
            </a:r>
          </a:p>
          <a:p>
            <a:pPr algn="just"/>
            <a:r>
              <a:rPr lang="uk-UA" sz="1700" b="1" i="1" dirty="0">
                <a:solidFill>
                  <a:srgbClr val="3E424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Додаткове покриття (за побажанням Страхувальника)</a:t>
            </a:r>
          </a:p>
          <a:p>
            <a:pPr algn="just"/>
            <a:r>
              <a:rPr lang="uk-UA" sz="1700" b="1" i="1" dirty="0">
                <a:solidFill>
                  <a:srgbClr val="3E424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uk-UA" sz="1700" b="1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Стихійні явища</a:t>
            </a:r>
          </a:p>
          <a:p>
            <a:pPr algn="just"/>
            <a:r>
              <a:rPr lang="uk-UA" sz="1700" b="1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Пошкодження водою</a:t>
            </a:r>
          </a:p>
          <a:p>
            <a:pPr algn="just"/>
            <a:r>
              <a:rPr lang="uk-UA" sz="1700" b="1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Протиправні дії третіх осіб (ПДТО)</a:t>
            </a:r>
          </a:p>
          <a:p>
            <a:pPr algn="just"/>
            <a:r>
              <a:rPr lang="uk-UA" sz="1700" b="1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Наїзд техніки, що рухається</a:t>
            </a:r>
          </a:p>
          <a:p>
            <a:pPr algn="just"/>
            <a:endParaRPr lang="uk-UA" sz="1400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25E3E8B-5B9F-4D49-B8D3-DED473C048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41232" y="742132"/>
            <a:ext cx="1995264" cy="2298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4825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9">
            <a:extLst>
              <a:ext uri="{FF2B5EF4-FFF2-40B4-BE49-F238E27FC236}">
                <a16:creationId xmlns:a16="http://schemas.microsoft.com/office/drawing/2014/main" id="{A2EEAED2-6FE7-4BC2-8D3F-4A7D2249E574}"/>
              </a:ext>
            </a:extLst>
          </p:cNvPr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schemeClr val="bg1"/>
                </a:solidFill>
                <a:cs typeface="Times New Roman" pitchFamily="18" charset="0"/>
              </a:rPr>
              <a:t>Територія та строк дії Договору</a:t>
            </a:r>
            <a:endParaRPr lang="ru-RU" sz="2400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8720ABB-DA7A-4662-9D01-F5E94226DD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823" y="6717792"/>
            <a:ext cx="9906000" cy="140208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BCB4DBA-4228-430A-9232-FC258B1878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464" y="3220589"/>
            <a:ext cx="3574000" cy="300143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46E1830-EB2B-4550-8943-F3D7F3B34D49}"/>
              </a:ext>
            </a:extLst>
          </p:cNvPr>
          <p:cNvSpPr txBox="1"/>
          <p:nvPr/>
        </p:nvSpPr>
        <p:spPr>
          <a:xfrm>
            <a:off x="3578729" y="764704"/>
            <a:ext cx="5688632" cy="50783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dirty="0" err="1">
                <a:solidFill>
                  <a:schemeClr val="accent2">
                    <a:lumMod val="75000"/>
                  </a:schemeClr>
                </a:solidFill>
              </a:rPr>
              <a:t>Територія</a:t>
            </a: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accent2">
                    <a:lumMod val="75000"/>
                  </a:schemeClr>
                </a:solidFill>
              </a:rPr>
              <a:t>дії</a:t>
            </a: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 Договору  </a:t>
            </a:r>
            <a:r>
              <a:rPr lang="ru-RU" dirty="0"/>
              <a:t>–  </a:t>
            </a:r>
            <a:r>
              <a:rPr lang="ru-RU" dirty="0" err="1"/>
              <a:t>Україна</a:t>
            </a:r>
            <a:r>
              <a:rPr lang="ru-RU" dirty="0"/>
              <a:t>, </a:t>
            </a:r>
            <a:r>
              <a:rPr lang="uk-UA" dirty="0"/>
              <a:t>за виключенням тимчасово окупованої російською федерацією території України; території, що знаходиться в районі проведення воєнних (бойових) дій, а також на території ближче 100 км від лінії зіткнення (зтикання).</a:t>
            </a:r>
            <a:endParaRPr lang="ru-RU" dirty="0"/>
          </a:p>
          <a:p>
            <a:endParaRPr lang="ru-RU" dirty="0"/>
          </a:p>
          <a:p>
            <a:endParaRPr lang="ru-RU" dirty="0"/>
          </a:p>
          <a:p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Строк </a:t>
            </a:r>
            <a:r>
              <a:rPr lang="ru-RU" dirty="0" err="1">
                <a:solidFill>
                  <a:schemeClr val="accent2">
                    <a:lumMod val="75000"/>
                  </a:schemeClr>
                </a:solidFill>
              </a:rPr>
              <a:t>дії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 Договору </a:t>
            </a:r>
            <a:r>
              <a:rPr lang="ru-RU" dirty="0" err="1">
                <a:solidFill>
                  <a:schemeClr val="accent2">
                    <a:lumMod val="75000"/>
                  </a:schemeClr>
                </a:solidFill>
              </a:rPr>
              <a:t>може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 бути від 1 дня до 1 року</a:t>
            </a:r>
          </a:p>
          <a:p>
            <a:endParaRPr lang="ru-RU" dirty="0"/>
          </a:p>
          <a:p>
            <a:pPr algn="just"/>
            <a:r>
              <a:rPr lang="ru-RU" i="1" dirty="0"/>
              <a:t>Строк </a:t>
            </a:r>
            <a:r>
              <a:rPr lang="ru-RU" i="1" dirty="0" err="1"/>
              <a:t>дії</a:t>
            </a:r>
            <a:r>
              <a:rPr lang="ru-RU" i="1" dirty="0"/>
              <a:t> Договору </a:t>
            </a:r>
            <a:r>
              <a:rPr lang="ru-RU" i="1" dirty="0" err="1"/>
              <a:t>може</a:t>
            </a:r>
            <a:r>
              <a:rPr lang="ru-RU" i="1" dirty="0"/>
              <a:t> бути </a:t>
            </a:r>
            <a:r>
              <a:rPr lang="ru-RU" i="1" dirty="0" err="1"/>
              <a:t>подовжено</a:t>
            </a:r>
            <a:r>
              <a:rPr lang="ru-RU" i="1" dirty="0"/>
              <a:t> за </a:t>
            </a:r>
            <a:r>
              <a:rPr lang="ru-RU" i="1" dirty="0" err="1"/>
              <a:t>згодою</a:t>
            </a:r>
            <a:r>
              <a:rPr lang="ru-RU" i="1" dirty="0"/>
              <a:t> </a:t>
            </a:r>
            <a:r>
              <a:rPr lang="ru-RU" i="1" dirty="0" err="1"/>
              <a:t>сторін</a:t>
            </a:r>
            <a:r>
              <a:rPr lang="ru-RU" i="1" dirty="0"/>
              <a:t>. </a:t>
            </a:r>
          </a:p>
          <a:p>
            <a:pPr algn="just"/>
            <a:r>
              <a:rPr lang="ru-RU" i="1" dirty="0"/>
              <a:t>Для </a:t>
            </a:r>
            <a:r>
              <a:rPr lang="ru-RU" i="1" dirty="0" err="1"/>
              <a:t>продовження</a:t>
            </a:r>
            <a:r>
              <a:rPr lang="ru-RU" i="1" dirty="0"/>
              <a:t> строку </a:t>
            </a:r>
            <a:r>
              <a:rPr lang="ru-RU" i="1" dirty="0" err="1"/>
              <a:t>дії</a:t>
            </a:r>
            <a:r>
              <a:rPr lang="ru-RU" i="1" dirty="0"/>
              <a:t> Договору страхування </a:t>
            </a:r>
            <a:r>
              <a:rPr lang="ru-RU" i="1" dirty="0" err="1"/>
              <a:t>Страхувальник</a:t>
            </a:r>
            <a:r>
              <a:rPr lang="ru-RU" i="1" dirty="0"/>
              <a:t> повинен </a:t>
            </a:r>
            <a:r>
              <a:rPr lang="ru-RU" i="1" dirty="0" err="1"/>
              <a:t>надати</a:t>
            </a:r>
            <a:r>
              <a:rPr lang="ru-RU" i="1" dirty="0"/>
              <a:t> Страховику </a:t>
            </a:r>
            <a:r>
              <a:rPr lang="ru-RU" i="1" dirty="0" err="1"/>
              <a:t>письмову</a:t>
            </a:r>
            <a:r>
              <a:rPr lang="ru-RU" i="1" dirty="0"/>
              <a:t> </a:t>
            </a:r>
            <a:r>
              <a:rPr lang="ru-RU" i="1" dirty="0" err="1"/>
              <a:t>заяву</a:t>
            </a:r>
            <a:r>
              <a:rPr lang="ru-RU" i="1" dirty="0"/>
              <a:t>, за 3 </a:t>
            </a:r>
            <a:r>
              <a:rPr lang="ru-RU" i="1" dirty="0" err="1"/>
              <a:t>дні</a:t>
            </a:r>
            <a:r>
              <a:rPr lang="ru-RU" i="1" dirty="0"/>
              <a:t> до </a:t>
            </a:r>
            <a:r>
              <a:rPr lang="ru-RU" i="1" dirty="0" err="1"/>
              <a:t>закінчення</a:t>
            </a:r>
            <a:r>
              <a:rPr lang="ru-RU" i="1" dirty="0"/>
              <a:t> строку </a:t>
            </a:r>
            <a:r>
              <a:rPr lang="ru-RU" i="1" dirty="0" err="1"/>
              <a:t>дії</a:t>
            </a:r>
            <a:r>
              <a:rPr lang="ru-RU" i="1" dirty="0"/>
              <a:t> Договору страхування, з </a:t>
            </a:r>
            <a:r>
              <a:rPr lang="ru-RU" i="1" dirty="0" err="1"/>
              <a:t>зазначеним</a:t>
            </a:r>
            <a:r>
              <a:rPr lang="ru-RU" i="1" dirty="0"/>
              <a:t> </a:t>
            </a:r>
            <a:r>
              <a:rPr lang="ru-RU" i="1" dirty="0" err="1"/>
              <a:t>строком</a:t>
            </a:r>
            <a:r>
              <a:rPr lang="ru-RU" i="1" dirty="0"/>
              <a:t> </a:t>
            </a:r>
            <a:r>
              <a:rPr lang="ru-RU" i="1" dirty="0" err="1"/>
              <a:t>подовження</a:t>
            </a:r>
            <a:r>
              <a:rPr lang="ru-RU" i="1" dirty="0"/>
              <a:t> </a:t>
            </a:r>
            <a:r>
              <a:rPr lang="ru-RU" i="1" dirty="0" err="1"/>
              <a:t>дії</a:t>
            </a:r>
            <a:r>
              <a:rPr lang="ru-RU" i="1" dirty="0"/>
              <a:t> Договору страхування та </a:t>
            </a:r>
            <a:r>
              <a:rPr lang="ru-RU" i="1" dirty="0" err="1"/>
              <a:t>сплатити</a:t>
            </a:r>
            <a:r>
              <a:rPr lang="ru-RU" i="1" dirty="0"/>
              <a:t> </a:t>
            </a:r>
            <a:r>
              <a:rPr lang="ru-RU" i="1" dirty="0" err="1"/>
              <a:t>додаткову</a:t>
            </a:r>
            <a:r>
              <a:rPr lang="ru-RU" i="1" dirty="0"/>
              <a:t> </a:t>
            </a:r>
            <a:r>
              <a:rPr lang="ru-RU" i="1" dirty="0" err="1"/>
              <a:t>страхову</a:t>
            </a:r>
            <a:r>
              <a:rPr lang="ru-RU" i="1" dirty="0"/>
              <a:t> </a:t>
            </a:r>
            <a:r>
              <a:rPr lang="ru-RU" i="1" dirty="0" err="1"/>
              <a:t>премію</a:t>
            </a:r>
            <a:r>
              <a:rPr lang="ru-RU" i="1" dirty="0"/>
              <a:t> </a:t>
            </a:r>
            <a:r>
              <a:rPr lang="ru-RU" i="1" dirty="0" err="1"/>
              <a:t>згідно</a:t>
            </a:r>
            <a:r>
              <a:rPr lang="ru-RU" i="1" dirty="0"/>
              <a:t> з </a:t>
            </a:r>
            <a:r>
              <a:rPr lang="ru-RU" i="1" dirty="0" err="1"/>
              <a:t>додатковою</a:t>
            </a:r>
            <a:r>
              <a:rPr lang="ru-RU" i="1" dirty="0"/>
              <a:t> </a:t>
            </a:r>
            <a:r>
              <a:rPr lang="ru-RU" i="1" dirty="0" err="1"/>
              <a:t>угодою</a:t>
            </a:r>
            <a:r>
              <a:rPr lang="ru-RU" i="1" dirty="0"/>
              <a:t> до Договору страхування.</a:t>
            </a:r>
            <a:endParaRPr lang="ru-RU" b="1" i="1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B35CAFC-7EA3-40FF-AA78-961CA00F1C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6496" y="715606"/>
            <a:ext cx="3420152" cy="2426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95429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9">
            <a:extLst>
              <a:ext uri="{FF2B5EF4-FFF2-40B4-BE49-F238E27FC236}">
                <a16:creationId xmlns:a16="http://schemas.microsoft.com/office/drawing/2014/main" id="{17FDE57D-D825-425B-A8E0-0B1103000651}"/>
              </a:ext>
            </a:extLst>
          </p:cNvPr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000" b="1" kern="0" dirty="0">
                <a:solidFill>
                  <a:schemeClr val="bg1"/>
                </a:solidFill>
                <a:cs typeface="Times New Roman" pitchFamily="18" charset="0"/>
              </a:rPr>
              <a:t>Розміщення документів за продуктом «Страхування ТМЦ» в </a:t>
            </a:r>
            <a:r>
              <a:rPr lang="uk-UA" sz="2000" b="1" kern="0" dirty="0" err="1">
                <a:solidFill>
                  <a:schemeClr val="bg1"/>
                </a:solidFill>
                <a:cs typeface="Times New Roman" pitchFamily="18" charset="0"/>
              </a:rPr>
              <a:t>ПрофІТсофті</a:t>
            </a:r>
            <a:endParaRPr lang="ru-RU" sz="2000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C3E5A67-FE43-4E03-8D0B-1730A43206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823" y="6717792"/>
            <a:ext cx="9906000" cy="140208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2971FFE-2669-4EE4-8CE2-5BE03EE04D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520" y="908720"/>
            <a:ext cx="8849408" cy="4677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26243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9">
            <a:extLst>
              <a:ext uri="{FF2B5EF4-FFF2-40B4-BE49-F238E27FC236}">
                <a16:creationId xmlns:a16="http://schemas.microsoft.com/office/drawing/2014/main" id="{17FDE57D-D825-425B-A8E0-0B1103000651}"/>
              </a:ext>
            </a:extLst>
          </p:cNvPr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schemeClr val="bg1"/>
                </a:solidFill>
                <a:cs typeface="Times New Roman" pitchFamily="18" charset="0"/>
              </a:rPr>
              <a:t>Введення договорів в систему </a:t>
            </a:r>
            <a:r>
              <a:rPr lang="uk-UA" sz="2400" b="1" kern="0" dirty="0" err="1">
                <a:solidFill>
                  <a:schemeClr val="bg1"/>
                </a:solidFill>
                <a:cs typeface="Times New Roman" pitchFamily="18" charset="0"/>
              </a:rPr>
              <a:t>ПрофІТсофт</a:t>
            </a:r>
            <a:endParaRPr lang="ru-RU" sz="2400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C3E5A67-FE43-4E03-8D0B-1730A43206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823" y="6717792"/>
            <a:ext cx="9906000" cy="140208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1698CB5-93D2-479E-88E6-53E60203CF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16696" y="766756"/>
            <a:ext cx="7128792" cy="5684322"/>
          </a:xfrm>
          <a:prstGeom prst="rect">
            <a:avLst/>
          </a:prstGeom>
        </p:spPr>
      </p:pic>
      <p:sp>
        <p:nvSpPr>
          <p:cNvPr id="12" name="Прямокутник 11">
            <a:extLst>
              <a:ext uri="{FF2B5EF4-FFF2-40B4-BE49-F238E27FC236}">
                <a16:creationId xmlns:a16="http://schemas.microsoft.com/office/drawing/2014/main" id="{904CD26A-4F5C-4392-80AE-F3F54515F4C4}"/>
              </a:ext>
            </a:extLst>
          </p:cNvPr>
          <p:cNvSpPr/>
          <p:nvPr/>
        </p:nvSpPr>
        <p:spPr>
          <a:xfrm>
            <a:off x="200472" y="2132856"/>
            <a:ext cx="1948165" cy="1834012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/>
              <a:t>Через ВВЕДЕННЯ ДОГОВОРІВ</a:t>
            </a:r>
            <a:endParaRPr lang="ru-RU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57096922-1535-4B11-8828-BBBBD35B76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8211">
            <a:off x="1434519" y="4253271"/>
            <a:ext cx="1680061" cy="1451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70328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schemeClr val="bg1"/>
                </a:solidFill>
                <a:cs typeface="Times New Roman" pitchFamily="18" charset="0"/>
              </a:rPr>
              <a:t>ДЯКУЄМО ЗА УВАГУ!</a:t>
            </a:r>
            <a:endParaRPr lang="ru-RU" sz="2400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9EC565C0-6ECF-4932-AAA4-51078A14CD68}"/>
              </a:ext>
            </a:extLst>
          </p:cNvPr>
          <p:cNvSpPr/>
          <p:nvPr/>
        </p:nvSpPr>
        <p:spPr>
          <a:xfrm>
            <a:off x="488504" y="4797152"/>
            <a:ext cx="8643998" cy="904863"/>
          </a:xfrm>
          <a:prstGeom prst="rect">
            <a:avLst/>
          </a:prstGeom>
        </p:spPr>
        <p:txBody>
          <a:bodyPr wrap="square" numCol="2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spcBef>
                <a:spcPct val="20000"/>
              </a:spcBef>
              <a:buSzPct val="130000"/>
              <a:defRPr/>
            </a:pPr>
            <a:r>
              <a:rPr lang="uk-UA" sz="2400" b="1" i="1" dirty="0">
                <a:cs typeface="Times New Roman" pitchFamily="18" charset="0"/>
              </a:rPr>
              <a:t>Тел.: (044) 277-21-21 </a:t>
            </a:r>
            <a:r>
              <a:rPr lang="uk-UA" sz="800" b="1" i="1" dirty="0">
                <a:cs typeface="Times New Roman" pitchFamily="18" charset="0"/>
              </a:rPr>
              <a:t>(багатоканальний)</a:t>
            </a:r>
          </a:p>
          <a:p>
            <a:pPr marL="342900" indent="-342900">
              <a:spcBef>
                <a:spcPct val="20000"/>
              </a:spcBef>
              <a:buSzPct val="130000"/>
              <a:defRPr/>
            </a:pPr>
            <a:r>
              <a:rPr lang="en-US" sz="2400" b="1" i="1" dirty="0">
                <a:cs typeface="Times New Roman" pitchFamily="18" charset="0"/>
              </a:rPr>
              <a:t>e</a:t>
            </a:r>
            <a:r>
              <a:rPr lang="uk-UA" sz="2400" b="1" i="1" dirty="0">
                <a:cs typeface="Times New Roman" pitchFamily="18" charset="0"/>
              </a:rPr>
              <a:t>-mail: </a:t>
            </a:r>
            <a:r>
              <a:rPr lang="uk-UA" sz="2400" b="1" i="1" dirty="0" err="1">
                <a:cs typeface="Times New Roman" pitchFamily="18" charset="0"/>
              </a:rPr>
              <a:t>info</a:t>
            </a:r>
            <a:r>
              <a:rPr lang="uk-UA" sz="2400" b="1" i="1" dirty="0">
                <a:cs typeface="Times New Roman" pitchFamily="18" charset="0"/>
              </a:rPr>
              <a:t>@</a:t>
            </a:r>
            <a:r>
              <a:rPr lang="uk-UA" sz="2400" b="1" i="1" dirty="0" err="1">
                <a:cs typeface="Times New Roman" pitchFamily="18" charset="0"/>
              </a:rPr>
              <a:t>bbs.com.ua</a:t>
            </a:r>
            <a:r>
              <a:rPr lang="uk-UA" sz="2400" b="1" i="1" dirty="0">
                <a:cs typeface="Times New Roman" pitchFamily="18" charset="0"/>
              </a:rPr>
              <a:t>  </a:t>
            </a:r>
          </a:p>
          <a:p>
            <a:pPr marL="342900" indent="-342900" algn="r">
              <a:spcBef>
                <a:spcPct val="20000"/>
              </a:spcBef>
              <a:buSzPct val="130000"/>
              <a:defRPr/>
            </a:pPr>
            <a:endParaRPr lang="uk-UA" sz="2000" b="1" i="1" dirty="0">
              <a:solidFill>
                <a:srgbClr val="4D4F53"/>
              </a:solidFill>
              <a:cs typeface="Times New Roman" pitchFamily="18" charset="0"/>
            </a:endParaRPr>
          </a:p>
          <a:p>
            <a:pPr marL="342900" lvl="0" indent="-342900" algn="r">
              <a:spcBef>
                <a:spcPct val="20000"/>
              </a:spcBef>
              <a:buSzPct val="130000"/>
              <a:defRPr/>
            </a:pPr>
            <a:r>
              <a:rPr lang="uk-UA" sz="2400" b="1" i="1" dirty="0" err="1">
                <a:solidFill>
                  <a:srgbClr val="4D4F53"/>
                </a:solidFill>
                <a:cs typeface="Times New Roman" pitchFamily="18" charset="0"/>
              </a:rPr>
              <a:t>www.bbs.ua</a:t>
            </a:r>
            <a:r>
              <a:rPr lang="uk-UA" sz="2400" b="1" i="1" dirty="0">
                <a:solidFill>
                  <a:srgbClr val="4D4F53"/>
                </a:solidFill>
                <a:cs typeface="Times New Roman" pitchFamily="18" charset="0"/>
              </a:rPr>
              <a:t> </a:t>
            </a:r>
            <a:endParaRPr lang="ru-RU" sz="2400" dirty="0">
              <a:solidFill>
                <a:srgbClr val="4D4F53"/>
              </a:solidFill>
            </a:endParaRPr>
          </a:p>
        </p:txBody>
      </p:sp>
      <p:pic>
        <p:nvPicPr>
          <p:cNvPr id="3074" name="Picture 2" descr="Color 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3844" y="857232"/>
            <a:ext cx="2786082" cy="1016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Прямоугольник 21"/>
          <p:cNvSpPr/>
          <p:nvPr/>
        </p:nvSpPr>
        <p:spPr>
          <a:xfrm>
            <a:off x="3524240" y="3214686"/>
            <a:ext cx="5748823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600" b="1" kern="0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ОБЕРІГАЄМО ТЕ, ШО ВИ ЦІНУЄТЕ !!!</a:t>
            </a:r>
            <a:endParaRPr lang="uk-UA" sz="26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90192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schemeClr val="bg1"/>
                </a:solidFill>
                <a:cs typeface="Times New Roman" pitchFamily="18" charset="0"/>
              </a:rPr>
              <a:t>Зміст презентації</a:t>
            </a:r>
            <a:endParaRPr lang="ru-RU" sz="2400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966779" y="1169757"/>
            <a:ext cx="6468718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dirty="0">
                <a:solidFill>
                  <a:srgbClr val="4D4F53"/>
                </a:solidFill>
                <a:cs typeface="Times New Roman" pitchFamily="18" charset="0"/>
              </a:rPr>
              <a:t>1. Методологічна база</a:t>
            </a:r>
          </a:p>
          <a:p>
            <a:r>
              <a:rPr lang="uk-UA" sz="2000" b="1" dirty="0">
                <a:solidFill>
                  <a:srgbClr val="4D4F53"/>
                </a:solidFill>
                <a:cs typeface="Times New Roman" pitchFamily="18" charset="0"/>
              </a:rPr>
              <a:t>2. Предмет Договору страхування/об'єкт страхування</a:t>
            </a:r>
          </a:p>
          <a:p>
            <a:r>
              <a:rPr lang="uk-UA" sz="2000" b="1" dirty="0">
                <a:solidFill>
                  <a:srgbClr val="4D4F53"/>
                </a:solidFill>
                <a:cs typeface="Times New Roman" pitchFamily="18" charset="0"/>
              </a:rPr>
              <a:t>3. Що приймається на страхування</a:t>
            </a:r>
          </a:p>
          <a:p>
            <a:r>
              <a:rPr lang="uk-UA" sz="2000" b="1" dirty="0">
                <a:solidFill>
                  <a:srgbClr val="4D4F53"/>
                </a:solidFill>
                <a:cs typeface="Times New Roman" pitchFamily="18" charset="0"/>
              </a:rPr>
              <a:t>4. </a:t>
            </a:r>
            <a:r>
              <a:rPr lang="ru-RU" sz="2000" b="1" dirty="0" err="1">
                <a:solidFill>
                  <a:srgbClr val="4D4F53"/>
                </a:solidFill>
                <a:cs typeface="Times New Roman" pitchFamily="18" charset="0"/>
              </a:rPr>
              <a:t>Визначення</a:t>
            </a:r>
            <a:r>
              <a:rPr lang="ru-RU" sz="2000" b="1" dirty="0">
                <a:solidFill>
                  <a:srgbClr val="4D4F53"/>
                </a:solidFill>
                <a:cs typeface="Times New Roman" pitchFamily="18" charset="0"/>
              </a:rPr>
              <a:t> </a:t>
            </a:r>
            <a:r>
              <a:rPr lang="ru-RU" sz="2000" b="1" dirty="0" err="1">
                <a:solidFill>
                  <a:srgbClr val="4D4F53"/>
                </a:solidFill>
                <a:cs typeface="Times New Roman" pitchFamily="18" charset="0"/>
              </a:rPr>
              <a:t>страхової</a:t>
            </a:r>
            <a:r>
              <a:rPr lang="ru-RU" sz="2000" b="1" dirty="0">
                <a:solidFill>
                  <a:srgbClr val="4D4F53"/>
                </a:solidFill>
                <a:cs typeface="Times New Roman" pitchFamily="18" charset="0"/>
              </a:rPr>
              <a:t> </a:t>
            </a:r>
            <a:r>
              <a:rPr lang="ru-RU" sz="2000" b="1" dirty="0" err="1">
                <a:solidFill>
                  <a:srgbClr val="4D4F53"/>
                </a:solidFill>
                <a:cs typeface="Times New Roman" pitchFamily="18" charset="0"/>
              </a:rPr>
              <a:t>суми</a:t>
            </a:r>
            <a:r>
              <a:rPr lang="ru-RU" sz="2000" b="1" dirty="0">
                <a:solidFill>
                  <a:srgbClr val="4D4F53"/>
                </a:solidFill>
                <a:cs typeface="Times New Roman" pitchFamily="18" charset="0"/>
              </a:rPr>
              <a:t> ТМЦ </a:t>
            </a:r>
            <a:endParaRPr lang="uk-UA" sz="2000" b="1" dirty="0">
              <a:solidFill>
                <a:srgbClr val="4D4F53"/>
              </a:solidFill>
              <a:cs typeface="Times New Roman" pitchFamily="18" charset="0"/>
            </a:endParaRPr>
          </a:p>
          <a:p>
            <a:r>
              <a:rPr lang="uk-UA" sz="2000" b="1" dirty="0">
                <a:solidFill>
                  <a:srgbClr val="4D4F53"/>
                </a:solidFill>
                <a:cs typeface="Times New Roman" pitchFamily="18" charset="0"/>
              </a:rPr>
              <a:t>5. </a:t>
            </a:r>
            <a:r>
              <a:rPr lang="ru-RU" sz="2000" b="1" dirty="0" err="1">
                <a:solidFill>
                  <a:srgbClr val="4D4F53"/>
                </a:solidFill>
                <a:cs typeface="Times New Roman" pitchFamily="18" charset="0"/>
              </a:rPr>
              <a:t>Розрахунок</a:t>
            </a:r>
            <a:r>
              <a:rPr lang="ru-RU" sz="2000" b="1" dirty="0">
                <a:solidFill>
                  <a:srgbClr val="4D4F53"/>
                </a:solidFill>
                <a:cs typeface="Times New Roman" pitchFamily="18" charset="0"/>
              </a:rPr>
              <a:t> страхового тарифу/страхового платежу</a:t>
            </a:r>
          </a:p>
          <a:p>
            <a:r>
              <a:rPr lang="uk-UA" sz="2000" b="1" dirty="0">
                <a:solidFill>
                  <a:srgbClr val="4D4F53"/>
                </a:solidFill>
                <a:cs typeface="Times New Roman" pitchFamily="18" charset="0"/>
              </a:rPr>
              <a:t>6. </a:t>
            </a:r>
            <a:r>
              <a:rPr lang="ru-RU" sz="2000" b="1" dirty="0">
                <a:solidFill>
                  <a:srgbClr val="4D4F53"/>
                </a:solidFill>
                <a:cs typeface="Times New Roman" pitchFamily="18" charset="0"/>
              </a:rPr>
              <a:t> Франшиза</a:t>
            </a:r>
          </a:p>
          <a:p>
            <a:r>
              <a:rPr lang="ru-RU" sz="2000" b="1" dirty="0">
                <a:solidFill>
                  <a:srgbClr val="4D4F53"/>
                </a:solidFill>
                <a:cs typeface="Times New Roman" pitchFamily="18" charset="0"/>
              </a:rPr>
              <a:t>7. </a:t>
            </a:r>
            <a:r>
              <a:rPr lang="ru-RU" sz="2000" b="1" dirty="0" err="1">
                <a:solidFill>
                  <a:srgbClr val="4D4F53"/>
                </a:solidFill>
                <a:cs typeface="Times New Roman" pitchFamily="18" charset="0"/>
              </a:rPr>
              <a:t>Страхові</a:t>
            </a:r>
            <a:r>
              <a:rPr lang="ru-RU" sz="2000" b="1" dirty="0">
                <a:solidFill>
                  <a:srgbClr val="4D4F53"/>
                </a:solidFill>
                <a:cs typeface="Times New Roman" pitchFamily="18" charset="0"/>
              </a:rPr>
              <a:t> </a:t>
            </a:r>
            <a:r>
              <a:rPr lang="ru-RU" sz="2000" b="1" dirty="0" err="1">
                <a:solidFill>
                  <a:srgbClr val="4D4F53"/>
                </a:solidFill>
                <a:cs typeface="Times New Roman" pitchFamily="18" charset="0"/>
              </a:rPr>
              <a:t>ризики</a:t>
            </a:r>
            <a:r>
              <a:rPr lang="ru-RU" sz="2000" b="1" dirty="0">
                <a:solidFill>
                  <a:srgbClr val="4D4F53"/>
                </a:solidFill>
                <a:cs typeface="Times New Roman" pitchFamily="18" charset="0"/>
              </a:rPr>
              <a:t> / </a:t>
            </a:r>
            <a:r>
              <a:rPr lang="ru-RU" sz="2000" b="1" dirty="0" err="1">
                <a:solidFill>
                  <a:srgbClr val="4D4F53"/>
                </a:solidFill>
                <a:cs typeface="Times New Roman" pitchFamily="18" charset="0"/>
              </a:rPr>
              <a:t>базові</a:t>
            </a:r>
            <a:r>
              <a:rPr lang="ru-RU" sz="2000" b="1" dirty="0">
                <a:solidFill>
                  <a:srgbClr val="4D4F53"/>
                </a:solidFill>
                <a:cs typeface="Times New Roman" pitchFamily="18" charset="0"/>
              </a:rPr>
              <a:t> </a:t>
            </a:r>
            <a:r>
              <a:rPr lang="ru-RU" sz="2000" b="1" dirty="0" err="1">
                <a:solidFill>
                  <a:srgbClr val="4D4F53"/>
                </a:solidFill>
                <a:cs typeface="Times New Roman" pitchFamily="18" charset="0"/>
              </a:rPr>
              <a:t>умови</a:t>
            </a:r>
            <a:r>
              <a:rPr lang="ru-RU" sz="2000" b="1" dirty="0">
                <a:solidFill>
                  <a:srgbClr val="4D4F53"/>
                </a:solidFill>
                <a:cs typeface="Times New Roman" pitchFamily="18" charset="0"/>
              </a:rPr>
              <a:t> страхування</a:t>
            </a:r>
          </a:p>
          <a:p>
            <a:r>
              <a:rPr lang="ru-RU" sz="2000" b="1" dirty="0">
                <a:solidFill>
                  <a:srgbClr val="4D4F53"/>
                </a:solidFill>
                <a:cs typeface="Times New Roman" pitchFamily="18" charset="0"/>
              </a:rPr>
              <a:t>8. </a:t>
            </a:r>
            <a:r>
              <a:rPr lang="ru-RU" sz="2000" b="1" dirty="0" err="1">
                <a:solidFill>
                  <a:srgbClr val="4D4F53"/>
                </a:solidFill>
                <a:cs typeface="Times New Roman" pitchFamily="18" charset="0"/>
              </a:rPr>
              <a:t>Територія</a:t>
            </a:r>
            <a:r>
              <a:rPr lang="ru-RU" sz="2000" b="1" dirty="0">
                <a:solidFill>
                  <a:srgbClr val="4D4F53"/>
                </a:solidFill>
                <a:cs typeface="Times New Roman" pitchFamily="18" charset="0"/>
              </a:rPr>
              <a:t> та строк </a:t>
            </a:r>
            <a:r>
              <a:rPr lang="ru-RU" sz="2000" b="1" dirty="0" err="1">
                <a:solidFill>
                  <a:srgbClr val="4D4F53"/>
                </a:solidFill>
                <a:cs typeface="Times New Roman" pitchFamily="18" charset="0"/>
              </a:rPr>
              <a:t>дії</a:t>
            </a:r>
            <a:r>
              <a:rPr lang="ru-RU" sz="2000" b="1" dirty="0">
                <a:solidFill>
                  <a:srgbClr val="4D4F53"/>
                </a:solidFill>
                <a:cs typeface="Times New Roman" pitchFamily="18" charset="0"/>
              </a:rPr>
              <a:t> Договору</a:t>
            </a:r>
          </a:p>
          <a:p>
            <a:r>
              <a:rPr lang="ru-RU" sz="2000" b="1" dirty="0">
                <a:solidFill>
                  <a:srgbClr val="4D4F53"/>
                </a:solidFill>
                <a:cs typeface="Times New Roman" pitchFamily="18" charset="0"/>
              </a:rPr>
              <a:t>9. Розміщення </a:t>
            </a:r>
            <a:r>
              <a:rPr lang="ru-RU" sz="2000" b="1" dirty="0" err="1">
                <a:solidFill>
                  <a:srgbClr val="4D4F53"/>
                </a:solidFill>
                <a:cs typeface="Times New Roman" pitchFamily="18" charset="0"/>
              </a:rPr>
              <a:t>документів</a:t>
            </a:r>
            <a:r>
              <a:rPr lang="ru-RU" sz="2000" b="1" dirty="0">
                <a:solidFill>
                  <a:srgbClr val="4D4F53"/>
                </a:solidFill>
                <a:cs typeface="Times New Roman" pitchFamily="18" charset="0"/>
              </a:rPr>
              <a:t> за продуктом</a:t>
            </a:r>
          </a:p>
          <a:p>
            <a:r>
              <a:rPr lang="ru-RU" sz="2000" b="1" dirty="0">
                <a:solidFill>
                  <a:srgbClr val="4D4F53"/>
                </a:solidFill>
                <a:cs typeface="Times New Roman" pitchFamily="18" charset="0"/>
              </a:rPr>
              <a:t>10. </a:t>
            </a:r>
            <a:r>
              <a:rPr lang="ru-RU" sz="2000" b="1" dirty="0" err="1">
                <a:solidFill>
                  <a:srgbClr val="4D4F53"/>
                </a:solidFill>
                <a:cs typeface="Times New Roman" pitchFamily="18" charset="0"/>
              </a:rPr>
              <a:t>Введення</a:t>
            </a:r>
            <a:r>
              <a:rPr lang="ru-RU" sz="2000" b="1" dirty="0">
                <a:solidFill>
                  <a:srgbClr val="4D4F53"/>
                </a:solidFill>
                <a:cs typeface="Times New Roman" pitchFamily="18" charset="0"/>
              </a:rPr>
              <a:t> </a:t>
            </a:r>
            <a:r>
              <a:rPr lang="ru-RU" sz="2000" b="1" dirty="0" err="1">
                <a:solidFill>
                  <a:srgbClr val="4D4F53"/>
                </a:solidFill>
                <a:cs typeface="Times New Roman" pitchFamily="18" charset="0"/>
              </a:rPr>
              <a:t>Договорів</a:t>
            </a:r>
            <a:r>
              <a:rPr lang="ru-RU" sz="2000" b="1" dirty="0">
                <a:solidFill>
                  <a:srgbClr val="4D4F53"/>
                </a:solidFill>
                <a:cs typeface="Times New Roman" pitchFamily="18" charset="0"/>
              </a:rPr>
              <a:t> в систему </a:t>
            </a:r>
            <a:r>
              <a:rPr lang="ru-RU" sz="2000" b="1" dirty="0" err="1">
                <a:solidFill>
                  <a:srgbClr val="4D4F53"/>
                </a:solidFill>
                <a:cs typeface="Times New Roman" pitchFamily="18" charset="0"/>
              </a:rPr>
              <a:t>ПрофІТсофт</a:t>
            </a:r>
            <a:endParaRPr lang="ru-RU" sz="2000" b="1" dirty="0">
              <a:solidFill>
                <a:srgbClr val="4D4F53"/>
              </a:solidFill>
              <a:cs typeface="Times New Roman" pitchFamily="18" charset="0"/>
            </a:endParaRPr>
          </a:p>
          <a:p>
            <a:endParaRPr lang="ru-RU" sz="2000" b="1" dirty="0">
              <a:solidFill>
                <a:srgbClr val="4D4F53"/>
              </a:solidFill>
              <a:cs typeface="Times New Roman" pitchFamily="18" charset="0"/>
            </a:endParaRPr>
          </a:p>
          <a:p>
            <a:endParaRPr lang="uk-UA" sz="2000" b="1" dirty="0">
              <a:solidFill>
                <a:srgbClr val="4D4F53"/>
              </a:solidFill>
              <a:cs typeface="Times New Roman" pitchFamily="18" charset="0"/>
            </a:endParaRPr>
          </a:p>
          <a:p>
            <a:endParaRPr lang="ru-RU" sz="2000" b="1" dirty="0">
              <a:solidFill>
                <a:srgbClr val="4D4F53"/>
              </a:solidFill>
              <a:cs typeface="Times New Roman" pitchFamily="18" charset="0"/>
            </a:endParaRPr>
          </a:p>
          <a:p>
            <a:endParaRPr lang="ru-RU" sz="2000" b="1" dirty="0">
              <a:solidFill>
                <a:srgbClr val="4D4F53"/>
              </a:solidFill>
              <a:cs typeface="Times New Roman" pitchFamily="18" charset="0"/>
            </a:endParaRPr>
          </a:p>
          <a:p>
            <a:endParaRPr lang="ru-RU" sz="2000" b="1" dirty="0">
              <a:solidFill>
                <a:srgbClr val="4D4F53"/>
              </a:solidFill>
              <a:cs typeface="Times New Roman" pitchFamily="18" charset="0"/>
            </a:endParaRPr>
          </a:p>
          <a:p>
            <a:endParaRPr lang="uk-UA" sz="2000" b="1" dirty="0">
              <a:solidFill>
                <a:srgbClr val="4D4F53"/>
              </a:solidFill>
              <a:cs typeface="Times New Roman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946E4FC-8BB6-4C16-B337-08BB5FCDFA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452" y="1202491"/>
            <a:ext cx="2805284" cy="2806898"/>
          </a:xfrm>
          <a:prstGeom prst="rect">
            <a:avLst/>
          </a:prstGeom>
          <a:scene3d>
            <a:camera prst="isometricRightUp"/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22021146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schemeClr val="bg1"/>
                </a:solidFill>
                <a:cs typeface="Times New Roman" pitchFamily="18" charset="0"/>
              </a:rPr>
              <a:t>                             МЕТОДОЛОГІЧНА</a:t>
            </a:r>
            <a:r>
              <a:rPr lang="uk-UA" sz="2400" b="1" kern="0" dirty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uk-UA" sz="2400" b="1" kern="0" dirty="0">
                <a:solidFill>
                  <a:schemeClr val="bg1"/>
                </a:solidFill>
                <a:cs typeface="Times New Roman" pitchFamily="18" charset="0"/>
              </a:rPr>
              <a:t>БАЗА</a:t>
            </a:r>
            <a:endParaRPr lang="ru-RU" sz="2400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2" name="Прямокутник 1">
            <a:extLst>
              <a:ext uri="{FF2B5EF4-FFF2-40B4-BE49-F238E27FC236}">
                <a16:creationId xmlns:a16="http://schemas.microsoft.com/office/drawing/2014/main" id="{5BDA1140-6E35-4A0C-A711-316AA5088BDE}"/>
              </a:ext>
            </a:extLst>
          </p:cNvPr>
          <p:cNvSpPr/>
          <p:nvPr/>
        </p:nvSpPr>
        <p:spPr>
          <a:xfrm>
            <a:off x="3548844" y="740343"/>
            <a:ext cx="2808312" cy="792088"/>
          </a:xfrm>
          <a:prstGeom prst="rect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400" b="1" dirty="0">
                <a:solidFill>
                  <a:schemeClr val="lt1"/>
                </a:solidFill>
              </a:rPr>
              <a:t>Закон України «Про страхування»</a:t>
            </a:r>
            <a:endParaRPr lang="ru-RU" sz="2400" b="1" dirty="0">
              <a:solidFill>
                <a:schemeClr val="lt1"/>
              </a:solidFill>
            </a:endParaRPr>
          </a:p>
        </p:txBody>
      </p:sp>
      <p:sp>
        <p:nvSpPr>
          <p:cNvPr id="5" name="Прямокутник 4">
            <a:extLst>
              <a:ext uri="{FF2B5EF4-FFF2-40B4-BE49-F238E27FC236}">
                <a16:creationId xmlns:a16="http://schemas.microsoft.com/office/drawing/2014/main" id="{3B394BCD-5591-47B3-9EF4-19C3CF05B69D}"/>
              </a:ext>
            </a:extLst>
          </p:cNvPr>
          <p:cNvSpPr/>
          <p:nvPr/>
        </p:nvSpPr>
        <p:spPr>
          <a:xfrm>
            <a:off x="2522630" y="2892767"/>
            <a:ext cx="4779785" cy="1272692"/>
          </a:xfrm>
          <a:prstGeom prst="rect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/>
              <a:t>Загальні умови страхового продукту  «Страхування майна»</a:t>
            </a:r>
            <a:endParaRPr lang="ru-RU" sz="2400" b="1" dirty="0"/>
          </a:p>
        </p:txBody>
      </p:sp>
      <p:sp>
        <p:nvSpPr>
          <p:cNvPr id="6" name="Прямокутник 5">
            <a:extLst>
              <a:ext uri="{FF2B5EF4-FFF2-40B4-BE49-F238E27FC236}">
                <a16:creationId xmlns:a16="http://schemas.microsoft.com/office/drawing/2014/main" id="{4DBD8FB1-71CB-4EAB-8FC8-975593275386}"/>
              </a:ext>
            </a:extLst>
          </p:cNvPr>
          <p:cNvSpPr/>
          <p:nvPr/>
        </p:nvSpPr>
        <p:spPr>
          <a:xfrm>
            <a:off x="645669" y="4448920"/>
            <a:ext cx="6196081" cy="1272693"/>
          </a:xfrm>
          <a:prstGeom prst="rect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/>
              <a:t>Інформаційний документ про стандартний страховий продукт «Страхування ТМЦ»</a:t>
            </a:r>
            <a:endParaRPr lang="ru-RU" sz="2400" b="1" dirty="0"/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5769B5DA-ED8D-4920-BF18-6A8A68A431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23778" y="819455"/>
            <a:ext cx="1707444" cy="181522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</p:pic>
      <p:sp>
        <p:nvSpPr>
          <p:cNvPr id="22" name="Прямокутник 21">
            <a:extLst>
              <a:ext uri="{FF2B5EF4-FFF2-40B4-BE49-F238E27FC236}">
                <a16:creationId xmlns:a16="http://schemas.microsoft.com/office/drawing/2014/main" id="{B6293ACD-D54D-4C89-859B-5F4B66DA7FD4}"/>
              </a:ext>
            </a:extLst>
          </p:cNvPr>
          <p:cNvSpPr/>
          <p:nvPr/>
        </p:nvSpPr>
        <p:spPr>
          <a:xfrm>
            <a:off x="632520" y="1725652"/>
            <a:ext cx="4098455" cy="966890"/>
          </a:xfrm>
          <a:prstGeom prst="rect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bg1"/>
                </a:solidFill>
              </a:rPr>
              <a:t>Нормативно-</a:t>
            </a:r>
            <a:r>
              <a:rPr lang="ru-RU" sz="2400" b="1" dirty="0" err="1">
                <a:solidFill>
                  <a:schemeClr val="bg1"/>
                </a:solidFill>
              </a:rPr>
              <a:t>правові</a:t>
            </a:r>
            <a:r>
              <a:rPr lang="ru-RU" sz="2400" b="1" dirty="0">
                <a:solidFill>
                  <a:schemeClr val="bg1"/>
                </a:solidFill>
              </a:rPr>
              <a:t> </a:t>
            </a:r>
            <a:r>
              <a:rPr lang="ru-RU" sz="2400" b="1" dirty="0" err="1">
                <a:solidFill>
                  <a:schemeClr val="bg1"/>
                </a:solidFill>
              </a:rPr>
              <a:t>акти</a:t>
            </a:r>
            <a:r>
              <a:rPr lang="ru-RU" sz="2400" b="1" dirty="0">
                <a:solidFill>
                  <a:schemeClr val="bg1"/>
                </a:solidFill>
              </a:rPr>
              <a:t> </a:t>
            </a:r>
            <a:r>
              <a:rPr lang="ru-RU" sz="2400" b="1" dirty="0" err="1">
                <a:solidFill>
                  <a:schemeClr val="bg1"/>
                </a:solidFill>
              </a:rPr>
              <a:t>Національного</a:t>
            </a:r>
            <a:r>
              <a:rPr lang="ru-RU" sz="2400" b="1" dirty="0">
                <a:solidFill>
                  <a:schemeClr val="bg1"/>
                </a:solidFill>
              </a:rPr>
              <a:t> банку </a:t>
            </a:r>
            <a:r>
              <a:rPr lang="ru-RU" sz="2400" b="1" dirty="0" err="1">
                <a:solidFill>
                  <a:schemeClr val="bg1"/>
                </a:solidFill>
              </a:rPr>
              <a:t>України</a:t>
            </a:r>
            <a:endParaRPr lang="ru-RU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schemeClr val="bg1"/>
                </a:solidFill>
                <a:cs typeface="Times New Roman" pitchFamily="18" charset="0"/>
              </a:rPr>
              <a:t>Предмет Договору страхування/Об'єкт страхування </a:t>
            </a:r>
            <a:endParaRPr lang="ru-RU" sz="2400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88503" y="2030470"/>
            <a:ext cx="6617927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ru-RU" b="1" dirty="0">
                <a:cs typeface="Times New Roman" pitchFamily="18" charset="0"/>
              </a:rPr>
              <a:t>Предметом Договору страхування є </a:t>
            </a:r>
            <a:r>
              <a:rPr lang="ru-RU" dirty="0">
                <a:cs typeface="Times New Roman" pitchFamily="18" charset="0"/>
              </a:rPr>
              <a:t>передача </a:t>
            </a:r>
            <a:r>
              <a:rPr lang="ru-RU" dirty="0" err="1">
                <a:cs typeface="Times New Roman" pitchFamily="18" charset="0"/>
              </a:rPr>
              <a:t>Страхувальником</a:t>
            </a:r>
            <a:r>
              <a:rPr lang="ru-RU" dirty="0">
                <a:cs typeface="Times New Roman" pitchFamily="18" charset="0"/>
              </a:rPr>
              <a:t> за плату </a:t>
            </a:r>
            <a:r>
              <a:rPr lang="ru-RU" dirty="0" err="1">
                <a:cs typeface="Times New Roman" pitchFamily="18" charset="0"/>
              </a:rPr>
              <a:t>ризику</a:t>
            </a:r>
            <a:r>
              <a:rPr lang="ru-RU" dirty="0">
                <a:cs typeface="Times New Roman" pitchFamily="18" charset="0"/>
              </a:rPr>
              <a:t>, </a:t>
            </a:r>
            <a:r>
              <a:rPr lang="ru-RU" dirty="0" err="1">
                <a:cs typeface="Times New Roman" pitchFamily="18" charset="0"/>
              </a:rPr>
              <a:t>пов’язаного</a:t>
            </a:r>
            <a:r>
              <a:rPr lang="ru-RU" dirty="0">
                <a:cs typeface="Times New Roman" pitchFamily="18" charset="0"/>
              </a:rPr>
              <a:t> з </a:t>
            </a:r>
            <a:r>
              <a:rPr lang="ru-RU" dirty="0" err="1">
                <a:cs typeface="Times New Roman" pitchFamily="18" charset="0"/>
              </a:rPr>
              <a:t>об’єктом</a:t>
            </a:r>
            <a:r>
              <a:rPr lang="ru-RU" dirty="0">
                <a:cs typeface="Times New Roman" pitchFamily="18" charset="0"/>
              </a:rPr>
              <a:t> страхування, Страховику на </a:t>
            </a:r>
            <a:r>
              <a:rPr lang="ru-RU" dirty="0" err="1">
                <a:cs typeface="Times New Roman" pitchFamily="18" charset="0"/>
              </a:rPr>
              <a:t>умовах</a:t>
            </a:r>
            <a:r>
              <a:rPr lang="ru-RU" dirty="0">
                <a:cs typeface="Times New Roman" pitchFamily="18" charset="0"/>
              </a:rPr>
              <a:t>, </a:t>
            </a:r>
            <a:r>
              <a:rPr lang="ru-RU" dirty="0" err="1">
                <a:cs typeface="Times New Roman" pitchFamily="18" charset="0"/>
              </a:rPr>
              <a:t>визначених</a:t>
            </a:r>
            <a:r>
              <a:rPr lang="ru-RU" dirty="0">
                <a:cs typeface="Times New Roman" pitchFamily="18" charset="0"/>
              </a:rPr>
              <a:t> Договором Страхування</a:t>
            </a:r>
          </a:p>
          <a:p>
            <a:pPr>
              <a:spcBef>
                <a:spcPts val="600"/>
              </a:spcBef>
            </a:pPr>
            <a:endParaRPr lang="uk-UA" u="sng" dirty="0">
              <a:cs typeface="Times New Roman" pitchFamily="18" charset="0"/>
            </a:endParaRP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ru-RU" b="1" u="sng" dirty="0" err="1">
                <a:cs typeface="Times New Roman" pitchFamily="18" charset="0"/>
              </a:rPr>
              <a:t>Об’єктом</a:t>
            </a:r>
            <a:r>
              <a:rPr lang="ru-RU" b="1" u="sng" dirty="0">
                <a:cs typeface="Times New Roman" pitchFamily="18" charset="0"/>
              </a:rPr>
              <a:t> страхування є  </a:t>
            </a:r>
            <a:r>
              <a:rPr lang="ru-RU" u="sng" dirty="0">
                <a:cs typeface="Times New Roman" pitchFamily="18" charset="0"/>
              </a:rPr>
              <a:t>майно </a:t>
            </a:r>
            <a:r>
              <a:rPr lang="ru-RU" u="sng" dirty="0" err="1">
                <a:cs typeface="Times New Roman" pitchFamily="18" charset="0"/>
              </a:rPr>
              <a:t>Страхувальника</a:t>
            </a:r>
            <a:r>
              <a:rPr lang="ru-RU" u="sng" dirty="0">
                <a:cs typeface="Times New Roman" pitchFamily="18" charset="0"/>
              </a:rPr>
              <a:t> на </a:t>
            </a:r>
            <a:r>
              <a:rPr lang="ru-RU" u="sng" dirty="0" err="1">
                <a:cs typeface="Times New Roman" pitchFamily="18" charset="0"/>
              </a:rPr>
              <a:t>праві</a:t>
            </a:r>
            <a:endParaRPr lang="ru-RU" u="sng" dirty="0">
              <a:cs typeface="Times New Roman" pitchFamily="18" charset="0"/>
            </a:endParaRPr>
          </a:p>
          <a:p>
            <a:pPr>
              <a:spcBef>
                <a:spcPts val="600"/>
              </a:spcBef>
            </a:pPr>
            <a:r>
              <a:rPr lang="ru-RU" u="sng" dirty="0" err="1">
                <a:cs typeface="Times New Roman" pitchFamily="18" charset="0"/>
              </a:rPr>
              <a:t>володіння</a:t>
            </a:r>
            <a:r>
              <a:rPr lang="ru-RU" u="sng" dirty="0">
                <a:cs typeface="Times New Roman" pitchFamily="18" charset="0"/>
              </a:rPr>
              <a:t>, </a:t>
            </a:r>
            <a:r>
              <a:rPr lang="ru-RU" u="sng" dirty="0" err="1">
                <a:cs typeface="Times New Roman" pitchFamily="18" charset="0"/>
              </a:rPr>
              <a:t>користування</a:t>
            </a:r>
            <a:r>
              <a:rPr lang="ru-RU" u="sng" dirty="0">
                <a:cs typeface="Times New Roman" pitchFamily="18" charset="0"/>
              </a:rPr>
              <a:t> і </a:t>
            </a:r>
            <a:r>
              <a:rPr lang="ru-RU" u="sng" dirty="0" err="1">
                <a:cs typeface="Times New Roman" pitchFamily="18" charset="0"/>
              </a:rPr>
              <a:t>розпорядження</a:t>
            </a:r>
            <a:r>
              <a:rPr lang="ru-RU" u="sng" dirty="0">
                <a:cs typeface="Times New Roman" pitchFamily="18" charset="0"/>
              </a:rPr>
              <a:t> </a:t>
            </a:r>
            <a:r>
              <a:rPr lang="ru-RU" u="sng" dirty="0" err="1">
                <a:cs typeface="Times New Roman" pitchFamily="18" charset="0"/>
              </a:rPr>
              <a:t>цим</a:t>
            </a:r>
            <a:r>
              <a:rPr lang="ru-RU" u="sng" dirty="0">
                <a:cs typeface="Times New Roman" pitchFamily="18" charset="0"/>
              </a:rPr>
              <a:t> </a:t>
            </a:r>
            <a:r>
              <a:rPr lang="ru-RU" u="sng" dirty="0" err="1">
                <a:cs typeface="Times New Roman" pitchFamily="18" charset="0"/>
              </a:rPr>
              <a:t>майном</a:t>
            </a:r>
            <a:r>
              <a:rPr lang="ru-RU" u="sng" dirty="0">
                <a:cs typeface="Times New Roman" pitchFamily="18" charset="0"/>
              </a:rPr>
              <a:t> та/</a:t>
            </a:r>
            <a:r>
              <a:rPr lang="ru-RU" u="sng" dirty="0" err="1">
                <a:cs typeface="Times New Roman" pitchFamily="18" charset="0"/>
              </a:rPr>
              <a:t>або</a:t>
            </a:r>
            <a:endParaRPr lang="ru-RU" u="sng" dirty="0">
              <a:cs typeface="Times New Roman" pitchFamily="18" charset="0"/>
            </a:endParaRPr>
          </a:p>
          <a:p>
            <a:pPr>
              <a:spcBef>
                <a:spcPts val="600"/>
              </a:spcBef>
            </a:pPr>
            <a:r>
              <a:rPr lang="ru-RU" u="sng" dirty="0" err="1">
                <a:cs typeface="Times New Roman" pitchFamily="18" charset="0"/>
              </a:rPr>
              <a:t>можливі</a:t>
            </a:r>
            <a:r>
              <a:rPr lang="ru-RU" u="sng" dirty="0">
                <a:cs typeface="Times New Roman" pitchFamily="18" charset="0"/>
              </a:rPr>
              <a:t> </a:t>
            </a:r>
            <a:r>
              <a:rPr lang="ru-RU" u="sng" dirty="0" err="1">
                <a:cs typeface="Times New Roman" pitchFamily="18" charset="0"/>
              </a:rPr>
              <a:t>збитки</a:t>
            </a:r>
            <a:r>
              <a:rPr lang="ru-RU" u="sng" dirty="0">
                <a:cs typeface="Times New Roman" pitchFamily="18" charset="0"/>
              </a:rPr>
              <a:t> чи витрати при </a:t>
            </a:r>
            <a:r>
              <a:rPr lang="ru-RU" u="sng" dirty="0" err="1">
                <a:cs typeface="Times New Roman" pitchFamily="18" charset="0"/>
              </a:rPr>
              <a:t>використанні</a:t>
            </a:r>
            <a:r>
              <a:rPr lang="ru-RU" u="sng" dirty="0">
                <a:cs typeface="Times New Roman" pitchFamily="18" charset="0"/>
              </a:rPr>
              <a:t> такого</a:t>
            </a:r>
          </a:p>
          <a:p>
            <a:pPr>
              <a:spcBef>
                <a:spcPts val="600"/>
              </a:spcBef>
            </a:pPr>
            <a:r>
              <a:rPr lang="ru-RU" u="sng" dirty="0" err="1">
                <a:cs typeface="Times New Roman" pitchFamily="18" charset="0"/>
              </a:rPr>
              <a:t>застрахованого</a:t>
            </a:r>
            <a:r>
              <a:rPr lang="ru-RU" u="sng" dirty="0">
                <a:cs typeface="Times New Roman" pitchFamily="18" charset="0"/>
              </a:rPr>
              <a:t> майна.</a:t>
            </a:r>
            <a:endParaRPr lang="ru-RU" b="1" dirty="0">
              <a:cs typeface="Times New Roman" pitchFamily="18" charset="0"/>
            </a:endParaRPr>
          </a:p>
          <a:p>
            <a:pPr>
              <a:spcBef>
                <a:spcPts val="600"/>
              </a:spcBef>
            </a:pPr>
            <a:endParaRPr lang="uk-UA" dirty="0">
              <a:solidFill>
                <a:srgbClr val="4D4F53"/>
              </a:solidFill>
              <a:cs typeface="Times New Roman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54E39B7-C18D-49DB-A598-C305AFD4F54E}"/>
              </a:ext>
            </a:extLst>
          </p:cNvPr>
          <p:cNvSpPr txBox="1"/>
          <p:nvPr/>
        </p:nvSpPr>
        <p:spPr>
          <a:xfrm>
            <a:off x="1378645" y="683234"/>
            <a:ext cx="714871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b="1" dirty="0"/>
              <a:t>Договори страхування за </a:t>
            </a:r>
            <a:r>
              <a:rPr lang="ru-RU" b="1" dirty="0" err="1"/>
              <a:t>страховим</a:t>
            </a:r>
            <a:r>
              <a:rPr lang="ru-RU" b="1" dirty="0"/>
              <a:t> продуктом  «СТРАХУВАННЯ ТИЦ» (Код: 004/009) розроблені </a:t>
            </a:r>
            <a:r>
              <a:rPr lang="ru-RU" b="1" dirty="0" err="1"/>
              <a:t>відповідно</a:t>
            </a:r>
            <a:r>
              <a:rPr lang="ru-RU" b="1" dirty="0"/>
              <a:t> до характеристик та </a:t>
            </a:r>
            <a:r>
              <a:rPr lang="ru-RU" b="1" dirty="0" err="1"/>
              <a:t>класифікаційних</a:t>
            </a:r>
            <a:r>
              <a:rPr lang="ru-RU" b="1" dirty="0"/>
              <a:t> </a:t>
            </a:r>
            <a:r>
              <a:rPr lang="ru-RU" b="1" dirty="0" err="1"/>
              <a:t>ознак</a:t>
            </a:r>
            <a:r>
              <a:rPr lang="ru-RU" b="1" dirty="0"/>
              <a:t> </a:t>
            </a:r>
            <a:r>
              <a:rPr lang="ru-RU" b="1" dirty="0" err="1"/>
              <a:t>класів</a:t>
            </a:r>
            <a:r>
              <a:rPr lang="ru-RU" b="1" dirty="0"/>
              <a:t> страхування 8 та 9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8138921-B0CE-4255-97C3-06EF9F4724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61312" y="3286928"/>
            <a:ext cx="2053496" cy="1961608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D66243E-D2FE-45FA-8EAD-A1F502FAC8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53079" y="1333589"/>
            <a:ext cx="2333898" cy="1752694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1DE0E29-47A2-41D8-9241-9A21A9BE1E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61112" y="4467732"/>
            <a:ext cx="1615580" cy="213378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schemeClr val="bg1"/>
                </a:solidFill>
                <a:cs typeface="Times New Roman" pitchFamily="18" charset="0"/>
              </a:rPr>
              <a:t>Що можна застрахувати?</a:t>
            </a:r>
            <a:endParaRPr lang="ru-RU" sz="2400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990EDEB-A542-4318-9043-D44EE23D7D73}"/>
              </a:ext>
            </a:extLst>
          </p:cNvPr>
          <p:cNvSpPr txBox="1"/>
          <p:nvPr/>
        </p:nvSpPr>
        <p:spPr>
          <a:xfrm>
            <a:off x="2792760" y="4752645"/>
            <a:ext cx="6696744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dirty="0" err="1">
                <a:solidFill>
                  <a:srgbClr val="C00000"/>
                </a:solidFill>
              </a:rPr>
              <a:t>Обмеження</a:t>
            </a:r>
            <a:r>
              <a:rPr lang="ru-RU" dirty="0">
                <a:solidFill>
                  <a:srgbClr val="C00000"/>
                </a:solidFill>
              </a:rPr>
              <a:t> страхування</a:t>
            </a:r>
            <a:r>
              <a:rPr lang="ru-RU" dirty="0"/>
              <a:t>:</a:t>
            </a:r>
          </a:p>
          <a:p>
            <a:pPr marL="285750" indent="-285750" algn="just">
              <a:buFontTx/>
              <a:buChar char="-"/>
            </a:pPr>
            <a:r>
              <a:rPr lang="ru-RU" dirty="0"/>
              <a:t>Торгово-</a:t>
            </a:r>
            <a:r>
              <a:rPr lang="ru-RU" dirty="0" err="1"/>
              <a:t>матеріальні</a:t>
            </a:r>
            <a:r>
              <a:rPr lang="ru-RU" dirty="0"/>
              <a:t> </a:t>
            </a:r>
            <a:r>
              <a:rPr lang="ru-RU" dirty="0" err="1"/>
              <a:t>цінності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знаходяться</a:t>
            </a:r>
            <a:r>
              <a:rPr lang="ru-RU" dirty="0"/>
              <a:t> в </a:t>
            </a:r>
            <a:r>
              <a:rPr lang="ru-RU" dirty="0" err="1"/>
              <a:t>будівлях</a:t>
            </a:r>
            <a:r>
              <a:rPr lang="ru-RU" dirty="0"/>
              <a:t>,</a:t>
            </a:r>
          </a:p>
          <a:p>
            <a:pPr algn="just"/>
            <a:r>
              <a:rPr lang="ru-RU" dirty="0" err="1"/>
              <a:t>спорудах</a:t>
            </a:r>
            <a:r>
              <a:rPr lang="ru-RU" dirty="0"/>
              <a:t> та </a:t>
            </a:r>
            <a:r>
              <a:rPr lang="ru-RU" dirty="0" err="1"/>
              <a:t>приміщеннях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визнані</a:t>
            </a:r>
            <a:r>
              <a:rPr lang="ru-RU" dirty="0"/>
              <a:t> такими,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знаходяться</a:t>
            </a:r>
            <a:r>
              <a:rPr lang="ru-RU" dirty="0"/>
              <a:t> в </a:t>
            </a:r>
            <a:r>
              <a:rPr lang="ru-RU" dirty="0" err="1"/>
              <a:t>аварійному</a:t>
            </a:r>
            <a:r>
              <a:rPr lang="ru-RU" dirty="0"/>
              <a:t> </a:t>
            </a:r>
            <a:r>
              <a:rPr lang="ru-RU" dirty="0" err="1"/>
              <a:t>стані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підлягають</a:t>
            </a:r>
            <a:r>
              <a:rPr lang="ru-RU" dirty="0"/>
              <a:t> </a:t>
            </a:r>
            <a:r>
              <a:rPr lang="ru-RU" dirty="0" err="1"/>
              <a:t>зносу</a:t>
            </a:r>
            <a:r>
              <a:rPr lang="ru-RU" dirty="0"/>
              <a:t> чи </a:t>
            </a:r>
            <a:r>
              <a:rPr lang="ru-RU" dirty="0" err="1"/>
              <a:t>капітальному</a:t>
            </a:r>
            <a:r>
              <a:rPr lang="ru-RU" dirty="0"/>
              <a:t> ремонту;</a:t>
            </a:r>
          </a:p>
          <a:p>
            <a:pPr marL="285750" indent="-285750" algn="just">
              <a:buFontTx/>
              <a:buChar char="-"/>
            </a:pPr>
            <a:r>
              <a:rPr lang="ru-RU" dirty="0"/>
              <a:t>Майно, </a:t>
            </a:r>
            <a:r>
              <a:rPr lang="ru-RU" dirty="0" err="1"/>
              <a:t>вилучене</a:t>
            </a:r>
            <a:r>
              <a:rPr lang="ru-RU" dirty="0"/>
              <a:t> з обороту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обмежене</a:t>
            </a:r>
            <a:r>
              <a:rPr lang="ru-RU" dirty="0"/>
              <a:t> в </a:t>
            </a:r>
            <a:r>
              <a:rPr lang="ru-RU" dirty="0" err="1"/>
              <a:t>обороті</a:t>
            </a:r>
            <a:r>
              <a:rPr lang="ru-RU" dirty="0"/>
              <a:t> </a:t>
            </a:r>
            <a:r>
              <a:rPr lang="ru-RU" dirty="0" err="1"/>
              <a:t>відповідно</a:t>
            </a:r>
            <a:r>
              <a:rPr lang="ru-RU" dirty="0"/>
              <a:t> до </a:t>
            </a:r>
            <a:r>
              <a:rPr lang="ru-RU" dirty="0" err="1"/>
              <a:t>законодавства</a:t>
            </a:r>
            <a:r>
              <a:rPr lang="ru-RU" dirty="0"/>
              <a:t>;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5D3A35A9-9BCF-4224-A880-B6B58D010A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420" y="5193279"/>
            <a:ext cx="2074362" cy="1382908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4D3B457-0A3A-4F7A-8979-408C879FB6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9740" y="2019387"/>
            <a:ext cx="2109399" cy="1293602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DBEB84EC-4AC5-4314-8AB3-19FB463209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9740" y="3545012"/>
            <a:ext cx="2143898" cy="1375668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41B3F048-6150-4432-BEF5-7594B836499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9740" y="625675"/>
            <a:ext cx="2109399" cy="1268078"/>
          </a:xfrm>
          <a:prstGeom prst="rect">
            <a:avLst/>
          </a:prstGeom>
        </p:spPr>
      </p:pic>
      <p:sp>
        <p:nvSpPr>
          <p:cNvPr id="25" name="AutoShape 34">
            <a:extLst>
              <a:ext uri="{FF2B5EF4-FFF2-40B4-BE49-F238E27FC236}">
                <a16:creationId xmlns:a16="http://schemas.microsoft.com/office/drawing/2014/main" id="{88508AB7-C67A-4FE6-A761-7458DCC14A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00676" y="662842"/>
            <a:ext cx="7000924" cy="504056"/>
          </a:xfrm>
          <a:prstGeom prst="roundRect">
            <a:avLst>
              <a:gd name="adj" fmla="val 16667"/>
            </a:avLst>
          </a:prstGeom>
          <a:solidFill>
            <a:schemeClr val="accent2">
              <a:lumMod val="40000"/>
              <a:lumOff val="60000"/>
            </a:schemeClr>
          </a:solidFill>
          <a:ln w="9525" algn="ctr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950" b="1" i="0" u="none" strike="noStrike" kern="0" cap="none" spc="-4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</a:rPr>
              <a:t>Продукція, товари, матеріали, сировина, напівфабрикати</a:t>
            </a:r>
          </a:p>
        </p:txBody>
      </p:sp>
      <p:sp>
        <p:nvSpPr>
          <p:cNvPr id="26" name="AutoShape 34">
            <a:extLst>
              <a:ext uri="{FF2B5EF4-FFF2-40B4-BE49-F238E27FC236}">
                <a16:creationId xmlns:a16="http://schemas.microsoft.com/office/drawing/2014/main" id="{E0455A70-D6F7-4EC0-9EFE-664709BF41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17029" y="1308303"/>
            <a:ext cx="4568218" cy="432048"/>
          </a:xfrm>
          <a:prstGeom prst="roundRect">
            <a:avLst>
              <a:gd name="adj" fmla="val 16667"/>
            </a:avLst>
          </a:prstGeom>
          <a:solidFill>
            <a:schemeClr val="accent2">
              <a:lumMod val="40000"/>
              <a:lumOff val="60000"/>
            </a:schemeClr>
          </a:solidFill>
          <a:ln w="9525" algn="ctr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marL="342900" marR="0" lvl="0" indent="-342900" defTabSz="91440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</a:rPr>
              <a:t>Товари, що знаходяться в обігу</a:t>
            </a:r>
            <a:endParaRPr kumimoji="0" lang="uk-UA" sz="1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27" name="AutoShape 34">
            <a:extLst>
              <a:ext uri="{FF2B5EF4-FFF2-40B4-BE49-F238E27FC236}">
                <a16:creationId xmlns:a16="http://schemas.microsoft.com/office/drawing/2014/main" id="{109BB7F0-1B10-42A6-8A36-303B6685D2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65336" y="1947418"/>
            <a:ext cx="7000924" cy="504056"/>
          </a:xfrm>
          <a:prstGeom prst="roundRect">
            <a:avLst>
              <a:gd name="adj" fmla="val 16667"/>
            </a:avLst>
          </a:prstGeom>
          <a:solidFill>
            <a:schemeClr val="accent2">
              <a:lumMod val="40000"/>
              <a:lumOff val="60000"/>
            </a:schemeClr>
          </a:solidFill>
          <a:ln w="9525" algn="ctr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marL="342900" marR="0" lvl="0" indent="-342900" defTabSz="91440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000" b="1" i="0" u="none" strike="noStrike" kern="0" cap="none" spc="-6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</a:rPr>
              <a:t>Товари, що знаходяться в незавершеному виробництві</a:t>
            </a:r>
            <a:endParaRPr kumimoji="0" lang="uk-UA" sz="1200" b="1" i="0" u="none" strike="noStrike" kern="0" cap="none" spc="-4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3453542-A437-4E0C-B972-4E20F7F39422}"/>
              </a:ext>
            </a:extLst>
          </p:cNvPr>
          <p:cNvSpPr txBox="1"/>
          <p:nvPr/>
        </p:nvSpPr>
        <p:spPr>
          <a:xfrm>
            <a:off x="3090544" y="3102100"/>
            <a:ext cx="6488039" cy="147732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ru-RU" dirty="0" err="1"/>
              <a:t>продукти</a:t>
            </a:r>
            <a:r>
              <a:rPr lang="ru-RU" dirty="0"/>
              <a:t> </a:t>
            </a:r>
            <a:r>
              <a:rPr lang="ru-RU" dirty="0" err="1"/>
              <a:t>харчування</a:t>
            </a:r>
            <a:r>
              <a:rPr lang="ru-RU" dirty="0"/>
              <a:t>, </a:t>
            </a:r>
            <a:r>
              <a:rPr lang="ru-RU" dirty="0" err="1"/>
              <a:t>алкогольна</a:t>
            </a:r>
            <a:r>
              <a:rPr lang="ru-RU" dirty="0"/>
              <a:t> </a:t>
            </a:r>
            <a:r>
              <a:rPr lang="ru-RU" dirty="0" err="1"/>
              <a:t>продукція</a:t>
            </a:r>
            <a:r>
              <a:rPr lang="ru-RU" dirty="0"/>
              <a:t>, </a:t>
            </a:r>
            <a:r>
              <a:rPr lang="ru-RU" dirty="0" err="1"/>
              <a:t>побутова</a:t>
            </a:r>
            <a:r>
              <a:rPr lang="ru-RU" dirty="0"/>
              <a:t>, </a:t>
            </a:r>
            <a:r>
              <a:rPr lang="ru-RU" dirty="0" err="1"/>
              <a:t>комп’ютерна</a:t>
            </a:r>
            <a:r>
              <a:rPr lang="ru-RU" dirty="0"/>
              <a:t> </a:t>
            </a:r>
            <a:r>
              <a:rPr lang="ru-RU" dirty="0" err="1"/>
              <a:t>оргтехніка</a:t>
            </a:r>
            <a:r>
              <a:rPr lang="ru-RU" dirty="0"/>
              <a:t>, </a:t>
            </a:r>
            <a:r>
              <a:rPr lang="ru-RU" dirty="0" err="1"/>
              <a:t>будівельні</a:t>
            </a:r>
            <a:r>
              <a:rPr lang="ru-RU" dirty="0"/>
              <a:t> </a:t>
            </a:r>
            <a:r>
              <a:rPr lang="ru-RU" dirty="0" err="1"/>
              <a:t>матеріали</a:t>
            </a:r>
            <a:r>
              <a:rPr lang="ru-RU" dirty="0"/>
              <a:t>, </a:t>
            </a:r>
            <a:r>
              <a:rPr lang="ru-RU" dirty="0" err="1"/>
              <a:t>текстильна</a:t>
            </a:r>
            <a:r>
              <a:rPr lang="ru-RU" dirty="0"/>
              <a:t> та </a:t>
            </a:r>
            <a:r>
              <a:rPr lang="ru-RU" dirty="0" err="1"/>
              <a:t>взуттєва</a:t>
            </a:r>
            <a:r>
              <a:rPr lang="ru-RU" dirty="0"/>
              <a:t> </a:t>
            </a:r>
            <a:r>
              <a:rPr lang="ru-RU" dirty="0" err="1"/>
              <a:t>продукція</a:t>
            </a:r>
            <a:r>
              <a:rPr lang="ru-RU" dirty="0"/>
              <a:t>, </a:t>
            </a:r>
            <a:r>
              <a:rPr lang="ru-RU" dirty="0" err="1"/>
              <a:t>папір</a:t>
            </a:r>
            <a:r>
              <a:rPr lang="ru-RU" dirty="0"/>
              <a:t>, картон </a:t>
            </a:r>
            <a:r>
              <a:rPr lang="ru-RU" dirty="0" err="1"/>
              <a:t>тощо</a:t>
            </a:r>
            <a:r>
              <a:rPr lang="ru-RU" dirty="0"/>
              <a:t>, </a:t>
            </a:r>
            <a:r>
              <a:rPr lang="ru-RU" dirty="0" err="1"/>
              <a:t>транспортні</a:t>
            </a:r>
            <a:r>
              <a:rPr lang="ru-RU" dirty="0"/>
              <a:t> </a:t>
            </a:r>
            <a:r>
              <a:rPr lang="ru-RU" dirty="0" err="1"/>
              <a:t>засоби</a:t>
            </a:r>
            <a:r>
              <a:rPr lang="ru-RU" dirty="0"/>
              <a:t> на </a:t>
            </a:r>
            <a:r>
              <a:rPr lang="ru-RU" dirty="0" err="1"/>
              <a:t>складі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в </a:t>
            </a:r>
            <a:r>
              <a:rPr lang="ru-RU" dirty="0" err="1"/>
              <a:t>салоні</a:t>
            </a:r>
            <a:r>
              <a:rPr lang="ru-RU" dirty="0"/>
              <a:t>, </a:t>
            </a:r>
            <a:r>
              <a:rPr lang="ru-RU" dirty="0" err="1"/>
              <a:t>продукція</a:t>
            </a:r>
            <a:r>
              <a:rPr lang="ru-RU" dirty="0"/>
              <a:t> </a:t>
            </a:r>
            <a:r>
              <a:rPr lang="ru-RU" dirty="0" err="1"/>
              <a:t>металургії</a:t>
            </a:r>
            <a:r>
              <a:rPr lang="ru-RU" dirty="0"/>
              <a:t>, </a:t>
            </a:r>
            <a:r>
              <a:rPr lang="ru-RU" dirty="0" err="1"/>
              <a:t>фармацевтична</a:t>
            </a:r>
            <a:r>
              <a:rPr lang="ru-RU" dirty="0"/>
              <a:t> </a:t>
            </a:r>
            <a:r>
              <a:rPr lang="ru-RU" dirty="0" err="1"/>
              <a:t>продукція</a:t>
            </a:r>
            <a:r>
              <a:rPr lang="ru-RU" dirty="0"/>
              <a:t> с/г </a:t>
            </a:r>
            <a:r>
              <a:rPr lang="ru-RU" dirty="0" err="1"/>
              <a:t>продукція</a:t>
            </a:r>
            <a:r>
              <a:rPr lang="ru-RU" dirty="0"/>
              <a:t> та </a:t>
            </a:r>
            <a:r>
              <a:rPr lang="ru-RU" dirty="0" err="1"/>
              <a:t>інше</a:t>
            </a:r>
            <a:r>
              <a:rPr lang="ru-RU" dirty="0"/>
              <a:t>.</a:t>
            </a:r>
          </a:p>
        </p:txBody>
      </p:sp>
      <p:sp>
        <p:nvSpPr>
          <p:cNvPr id="30" name="AutoShape 34">
            <a:extLst>
              <a:ext uri="{FF2B5EF4-FFF2-40B4-BE49-F238E27FC236}">
                <a16:creationId xmlns:a16="http://schemas.microsoft.com/office/drawing/2014/main" id="{75924487-81A4-4CDC-B58A-8552FE0E32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85048" y="2560763"/>
            <a:ext cx="1215327" cy="432048"/>
          </a:xfrm>
          <a:prstGeom prst="roundRect">
            <a:avLst>
              <a:gd name="adj" fmla="val 16667"/>
            </a:avLst>
          </a:prstGeom>
          <a:solidFill>
            <a:schemeClr val="accent2">
              <a:lumMod val="20000"/>
              <a:lumOff val="80000"/>
            </a:schemeClr>
          </a:solidFill>
          <a:ln w="9525" algn="ctr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marL="342900" marR="0" lvl="0" indent="-342900" defTabSz="914400" eaLnBrk="1" fontAlgn="auto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000" b="1" i="0" u="none" strike="noStrike" kern="0" cap="none" spc="0" normalizeH="0" baseline="0" noProof="0" dirty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</a:rPr>
              <a:t>Такі як:</a:t>
            </a:r>
            <a:endParaRPr kumimoji="0" lang="uk-UA" sz="14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kern="0" dirty="0">
                <a:solidFill>
                  <a:schemeClr val="bg1"/>
                </a:solidFill>
                <a:cs typeface="Times New Roman" pitchFamily="18" charset="0"/>
              </a:rPr>
              <a:t>Що можна застрахувати?</a:t>
            </a:r>
            <a:endParaRPr lang="ru-RU" sz="2400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848544" y="1357298"/>
            <a:ext cx="604867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2000" b="1" dirty="0">
                <a:solidFill>
                  <a:srgbClr val="C00000"/>
                </a:solidFill>
                <a:cs typeface="Times New Roman" pitchFamily="18" charset="0"/>
              </a:rPr>
              <a:t>ТМЦ вирізняють, відповідно до цільового призначення:</a:t>
            </a:r>
          </a:p>
          <a:p>
            <a:pPr marL="285750" indent="-285750" algn="just">
              <a:buFontTx/>
              <a:buChar char="-"/>
            </a:pPr>
            <a:r>
              <a:rPr lang="uk-UA" sz="2000" b="1" dirty="0">
                <a:solidFill>
                  <a:srgbClr val="4D4F53"/>
                </a:solidFill>
                <a:cs typeface="Times New Roman" pitchFamily="18" charset="0"/>
              </a:rPr>
              <a:t>продукти харчування;</a:t>
            </a:r>
          </a:p>
          <a:p>
            <a:pPr marL="285750" indent="-285750" algn="just">
              <a:buFontTx/>
              <a:buChar char="-"/>
            </a:pPr>
            <a:r>
              <a:rPr lang="uk-UA" sz="2000" b="1" dirty="0">
                <a:solidFill>
                  <a:srgbClr val="4D4F53"/>
                </a:solidFill>
                <a:cs typeface="Times New Roman" pitchFamily="18" charset="0"/>
              </a:rPr>
              <a:t>с/г  продукція, текстильна та взуттєва продукція;</a:t>
            </a:r>
          </a:p>
          <a:p>
            <a:pPr marL="285750" indent="-285750" algn="just">
              <a:buFontTx/>
              <a:buChar char="-"/>
            </a:pPr>
            <a:r>
              <a:rPr lang="uk-UA" sz="2000" b="1" dirty="0">
                <a:solidFill>
                  <a:srgbClr val="4D4F53"/>
                </a:solidFill>
                <a:cs typeface="Times New Roman" pitchFamily="18" charset="0"/>
              </a:rPr>
              <a:t>алкогольна продукція, папір/картон;</a:t>
            </a:r>
          </a:p>
          <a:p>
            <a:pPr marL="285750" indent="-285750" algn="just">
              <a:buFontTx/>
              <a:buChar char="-"/>
            </a:pPr>
            <a:r>
              <a:rPr lang="uk-UA" sz="2000" b="1" dirty="0">
                <a:solidFill>
                  <a:srgbClr val="4D4F53"/>
                </a:solidFill>
                <a:cs typeface="Times New Roman" pitchFamily="18" charset="0"/>
              </a:rPr>
              <a:t>побутова, комп’ютерна оргтехніка;</a:t>
            </a:r>
          </a:p>
          <a:p>
            <a:pPr marL="285750" indent="-285750" algn="just">
              <a:buFontTx/>
              <a:buChar char="-"/>
            </a:pPr>
            <a:r>
              <a:rPr lang="uk-UA" sz="2000" b="1" dirty="0">
                <a:solidFill>
                  <a:srgbClr val="4D4F53"/>
                </a:solidFill>
                <a:cs typeface="Times New Roman" pitchFamily="18" charset="0"/>
              </a:rPr>
              <a:t>продукція металургії, будівельні матеріали;</a:t>
            </a:r>
          </a:p>
          <a:p>
            <a:pPr marL="285750" indent="-285750" algn="just">
              <a:buFontTx/>
              <a:buChar char="-"/>
            </a:pPr>
            <a:r>
              <a:rPr lang="uk-UA" sz="2000" b="1" dirty="0">
                <a:solidFill>
                  <a:srgbClr val="4D4F53"/>
                </a:solidFill>
                <a:cs typeface="Times New Roman" pitchFamily="18" charset="0"/>
              </a:rPr>
              <a:t>транспортні засоби на складі або в салоні;</a:t>
            </a:r>
          </a:p>
          <a:p>
            <a:pPr marL="285750" indent="-285750" algn="just">
              <a:buFontTx/>
              <a:buChar char="-"/>
            </a:pPr>
            <a:r>
              <a:rPr lang="uk-UA" sz="2000" b="1" dirty="0" err="1">
                <a:solidFill>
                  <a:srgbClr val="4D4F53"/>
                </a:solidFill>
                <a:cs typeface="Times New Roman" pitchFamily="18" charset="0"/>
              </a:rPr>
              <a:t>пожеженебезпечні</a:t>
            </a:r>
            <a:r>
              <a:rPr lang="uk-UA" sz="2000" b="1" dirty="0">
                <a:solidFill>
                  <a:srgbClr val="4D4F53"/>
                </a:solidFill>
                <a:cs typeface="Times New Roman" pitchFamily="18" charset="0"/>
              </a:rPr>
              <a:t> ТМЦ;</a:t>
            </a:r>
          </a:p>
          <a:p>
            <a:pPr marL="285750" indent="-285750" algn="just">
              <a:buFontTx/>
              <a:buChar char="-"/>
            </a:pPr>
            <a:r>
              <a:rPr lang="uk-UA" sz="2000" b="1" dirty="0" err="1">
                <a:solidFill>
                  <a:srgbClr val="4D4F53"/>
                </a:solidFill>
                <a:cs typeface="Times New Roman" pitchFamily="18" charset="0"/>
              </a:rPr>
              <a:t>вибохонебезпечні</a:t>
            </a:r>
            <a:r>
              <a:rPr lang="uk-UA" sz="2000" b="1" dirty="0">
                <a:solidFill>
                  <a:srgbClr val="4D4F53"/>
                </a:solidFill>
                <a:cs typeface="Times New Roman" pitchFamily="18" charset="0"/>
              </a:rPr>
              <a:t> ТМЦ (паливно-мастильні матеріали; легкозаймисті рідини; газ; піротехнічна продукція) та ін.</a:t>
            </a:r>
            <a:endParaRPr lang="uk-UA" sz="1600" b="1" dirty="0">
              <a:solidFill>
                <a:srgbClr val="4D4F53"/>
              </a:solidFill>
              <a:cs typeface="Times New Roman" pitchFamily="18" charset="0"/>
            </a:endParaRPr>
          </a:p>
        </p:txBody>
      </p:sp>
      <p:pic>
        <p:nvPicPr>
          <p:cNvPr id="19" name="Рисунок 18" descr="Зображення, що містить малювання&#10;&#10;Автоматично згенерований опис">
            <a:extLst>
              <a:ext uri="{FF2B5EF4-FFF2-40B4-BE49-F238E27FC236}">
                <a16:creationId xmlns:a16="http://schemas.microsoft.com/office/drawing/2014/main" id="{040FDECD-1F2B-43EB-B1E2-F87613FD739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6799" y="2339199"/>
            <a:ext cx="1143008" cy="1143008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3D95357-377D-4660-9E3F-64F4696C9C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24732" y="2132856"/>
            <a:ext cx="2400300" cy="2385031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Times New Roman" pitchFamily="18" charset="0"/>
              </a:rPr>
              <a:t>Визначення</a:t>
            </a:r>
            <a:r>
              <a:rPr kumimoji="0" lang="ru-RU" sz="2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Times New Roman" pitchFamily="18" charset="0"/>
              </a:rPr>
              <a:t> </a:t>
            </a:r>
            <a:r>
              <a:rPr kumimoji="0" lang="ru-RU" sz="2400" b="1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Times New Roman" pitchFamily="18" charset="0"/>
              </a:rPr>
              <a:t>страхової</a:t>
            </a:r>
            <a:r>
              <a:rPr kumimoji="0" lang="ru-RU" sz="2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Times New Roman" pitchFamily="18" charset="0"/>
              </a:rPr>
              <a:t> </a:t>
            </a:r>
            <a:r>
              <a:rPr kumimoji="0" lang="ru-RU" sz="2400" b="1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Times New Roman" pitchFamily="18" charset="0"/>
              </a:rPr>
              <a:t>суми</a:t>
            </a:r>
            <a:r>
              <a:rPr kumimoji="0" lang="ru-RU" sz="2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Times New Roman" pitchFamily="18" charset="0"/>
              </a:rPr>
              <a:t> ТМЦ </a:t>
            </a:r>
          </a:p>
        </p:txBody>
      </p:sp>
      <p:pic>
        <p:nvPicPr>
          <p:cNvPr id="19" name="Рисунок 18" descr="Зображення, що містить малювання&#10;&#10;Автоматично згенерований опис">
            <a:extLst>
              <a:ext uri="{FF2B5EF4-FFF2-40B4-BE49-F238E27FC236}">
                <a16:creationId xmlns:a16="http://schemas.microsoft.com/office/drawing/2014/main" id="{040FDECD-1F2B-43EB-B1E2-F87613FD739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6799" y="2339199"/>
            <a:ext cx="1143008" cy="1143008"/>
          </a:xfrm>
          <a:prstGeom prst="rect">
            <a:avLst/>
          </a:prstGeom>
        </p:spPr>
      </p:pic>
      <p:sp>
        <p:nvSpPr>
          <p:cNvPr id="13" name="Прямоугольник 107">
            <a:extLst>
              <a:ext uri="{FF2B5EF4-FFF2-40B4-BE49-F238E27FC236}">
                <a16:creationId xmlns:a16="http://schemas.microsoft.com/office/drawing/2014/main" id="{9D87291A-B808-4C76-9D68-18E3726C39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1968" y="533226"/>
            <a:ext cx="7596335" cy="5540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lnSpc>
                <a:spcPct val="85000"/>
              </a:lnSpc>
            </a:pPr>
            <a:r>
              <a:rPr lang="uk-UA" sz="1500" spc="-8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Розмір страхової суми визначається за взаємною згодою між Страховиком і Страхувальником на момент укладання договору страхування. Страхова сума застрахованого майна встановлюється в розмірі, що не перевищує його дійсної вартості. Відповідальність за достовірність інформації про дійсну вартість майна, несе Страхувальник.</a:t>
            </a:r>
          </a:p>
          <a:p>
            <a:pPr>
              <a:lnSpc>
                <a:spcPct val="85000"/>
              </a:lnSpc>
            </a:pPr>
            <a:endParaRPr lang="uk-UA" sz="1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</a:endParaRPr>
          </a:p>
          <a:p>
            <a:pPr>
              <a:lnSpc>
                <a:spcPct val="85000"/>
              </a:lnSpc>
            </a:pPr>
            <a:r>
              <a:rPr lang="uk-UA" sz="1600" u="sng" dirty="0">
                <a:solidFill>
                  <a:srgbClr val="FFFFFF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Дійсна вартість майна для Товарно-матеріальних цінностей визначається:</a:t>
            </a:r>
          </a:p>
          <a:p>
            <a:pPr>
              <a:lnSpc>
                <a:spcPct val="85000"/>
              </a:lnSpc>
            </a:pPr>
            <a:endParaRPr lang="uk-UA" sz="500" b="1" i="1" u="sng" dirty="0">
              <a:solidFill>
                <a:srgbClr val="FFFFFF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</a:endParaRPr>
          </a:p>
          <a:p>
            <a:pPr>
              <a:lnSpc>
                <a:spcPct val="85000"/>
              </a:lnSpc>
              <a:buFont typeface="Arial" pitchFamily="34" charset="0"/>
              <a:buChar char="•"/>
            </a:pPr>
            <a:r>
              <a:rPr lang="uk-UA" sz="1500" b="1" i="1" dirty="0">
                <a:solidFill>
                  <a:srgbClr val="752B5B"/>
                </a:solidFill>
                <a:latin typeface="Arial"/>
              </a:rPr>
              <a:t> </a:t>
            </a:r>
            <a:r>
              <a:rPr lang="uk-UA" sz="1500" b="1" i="1" dirty="0">
                <a:solidFill>
                  <a:srgbClr val="C00000"/>
                </a:solidFill>
                <a:latin typeface="Arial"/>
              </a:rPr>
              <a:t>Для ТМЦ, що є предметом застави </a:t>
            </a:r>
            <a:r>
              <a:rPr lang="uk-UA" sz="1500" dirty="0">
                <a:solidFill>
                  <a:srgbClr val="C00000"/>
                </a:solidFill>
                <a:latin typeface="Arial"/>
              </a:rPr>
              <a:t>– виходячи із заставної вартості.</a:t>
            </a:r>
          </a:p>
          <a:p>
            <a:pPr>
              <a:lnSpc>
                <a:spcPct val="85000"/>
              </a:lnSpc>
            </a:pPr>
            <a:r>
              <a:rPr lang="uk-UA" sz="1200" i="1" dirty="0">
                <a:solidFill>
                  <a:srgbClr val="C00000"/>
                </a:solidFill>
                <a:latin typeface="Arial"/>
              </a:rPr>
              <a:t>Документ, що може підтверджувати вартість: </a:t>
            </a:r>
            <a:r>
              <a:rPr lang="uk-UA" sz="1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Договір застави ТМЦ.</a:t>
            </a:r>
          </a:p>
          <a:p>
            <a:pPr>
              <a:lnSpc>
                <a:spcPct val="85000"/>
              </a:lnSpc>
            </a:pPr>
            <a:endParaRPr lang="uk-UA" sz="500" b="1" i="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85000"/>
              </a:lnSpc>
              <a:buFont typeface="Arial" pitchFamily="34" charset="0"/>
              <a:buChar char="•"/>
            </a:pPr>
            <a:r>
              <a:rPr lang="uk-UA" sz="1500" b="1" i="1" dirty="0">
                <a:solidFill>
                  <a:srgbClr val="177DC3"/>
                </a:solidFill>
                <a:latin typeface="Arial"/>
              </a:rPr>
              <a:t> </a:t>
            </a:r>
            <a:r>
              <a:rPr lang="uk-UA" sz="1500" b="1" i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</a:rPr>
              <a:t>Для виготовлених Страхувальником</a:t>
            </a:r>
            <a:r>
              <a:rPr lang="uk-UA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</a:rPr>
              <a:t> (як завершеного, так і незавершеного виробництва) – виходячи з сукупних витрат на їх повторне виробництво </a:t>
            </a:r>
            <a:r>
              <a:rPr lang="uk-UA" sz="150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(собівартість), </a:t>
            </a:r>
            <a:r>
              <a:rPr lang="uk-UA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</a:rPr>
              <a:t>включаючи витрати на придбання сировини, напівфабрикатів та </a:t>
            </a:r>
            <a:r>
              <a:rPr lang="uk-UA" sz="1500" spc="-3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</a:rPr>
              <a:t>транспортні витрати (фрахт, витрати на страхування вантажів, митні платежі та збори), </a:t>
            </a:r>
            <a:r>
              <a:rPr lang="uk-UA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</a:rPr>
              <a:t>що доведені Страхувальником, але  не вище вартості продажу (ринкової вартості). </a:t>
            </a:r>
            <a:r>
              <a:rPr lang="uk-UA" sz="1300" i="1" u="sng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</a:rPr>
              <a:t>Документ, що може підтверджувати вартість: </a:t>
            </a:r>
            <a:r>
              <a:rPr lang="uk-UA" sz="130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калькуляція, кошторис Страхувальника.</a:t>
            </a:r>
          </a:p>
          <a:p>
            <a:pPr>
              <a:lnSpc>
                <a:spcPct val="85000"/>
              </a:lnSpc>
              <a:buFont typeface="Arial" pitchFamily="34" charset="0"/>
              <a:buChar char="•"/>
            </a:pPr>
            <a:endParaRPr lang="uk-UA" sz="500" dirty="0">
              <a:solidFill>
                <a:srgbClr val="177DC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</a:endParaRPr>
          </a:p>
          <a:p>
            <a:pPr>
              <a:lnSpc>
                <a:spcPct val="85000"/>
              </a:lnSpc>
              <a:buFont typeface="Arial" pitchFamily="34" charset="0"/>
              <a:buChar char="•"/>
            </a:pPr>
            <a:r>
              <a:rPr lang="uk-UA" sz="1500" b="1" i="1" dirty="0">
                <a:solidFill>
                  <a:srgbClr val="C00000"/>
                </a:solidFill>
                <a:latin typeface="Arial"/>
              </a:rPr>
              <a:t> Для придбаних Страхувальником для наступного продажу</a:t>
            </a:r>
            <a:r>
              <a:rPr lang="uk-UA" sz="1500" dirty="0">
                <a:solidFill>
                  <a:srgbClr val="C00000"/>
                </a:solidFill>
                <a:latin typeface="Arial"/>
              </a:rPr>
              <a:t>, для сировини та матеріалів, закуплених Страхувальником – у розмірі </a:t>
            </a:r>
            <a:r>
              <a:rPr lang="uk-UA" sz="15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вартості придбання </a:t>
            </a:r>
            <a:r>
              <a:rPr lang="uk-UA" sz="1500" dirty="0">
                <a:solidFill>
                  <a:srgbClr val="C00000"/>
                </a:solidFill>
                <a:latin typeface="Arial"/>
              </a:rPr>
              <a:t>аналогічних товарів, включаючи транспортні витрати (фрахт, витрати на страхування вантажів, митні платежі та збори), що доведені Страхувальником.</a:t>
            </a:r>
          </a:p>
          <a:p>
            <a:pPr>
              <a:lnSpc>
                <a:spcPct val="85000"/>
              </a:lnSpc>
            </a:pPr>
            <a:r>
              <a:rPr lang="uk-UA" sz="1200" i="1" u="sng" spc="-90" dirty="0">
                <a:latin typeface="Arial"/>
              </a:rPr>
              <a:t>Документ, що може підтверджувати вартість: </a:t>
            </a:r>
            <a:r>
              <a:rPr lang="uk-UA" sz="1200" spc="-9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прибуткова накладна, договір про купівлю з переліком/номенклатурою</a:t>
            </a:r>
            <a:r>
              <a:rPr lang="uk-UA" sz="1200" spc="-90" dirty="0">
                <a:solidFill>
                  <a:srgbClr val="0099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.</a:t>
            </a:r>
          </a:p>
          <a:p>
            <a:pPr>
              <a:lnSpc>
                <a:spcPct val="85000"/>
              </a:lnSpc>
            </a:pPr>
            <a:endParaRPr lang="uk-UA" sz="500" dirty="0">
              <a:solidFill>
                <a:srgbClr val="0099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</a:endParaRPr>
          </a:p>
          <a:p>
            <a:pPr>
              <a:lnSpc>
                <a:spcPct val="85000"/>
              </a:lnSpc>
              <a:buFont typeface="Arial" pitchFamily="34" charset="0"/>
              <a:buChar char="•"/>
            </a:pPr>
            <a:r>
              <a:rPr lang="uk-UA" sz="1500" b="1" i="1" dirty="0">
                <a:solidFill>
                  <a:srgbClr val="C00000"/>
                </a:solidFill>
                <a:latin typeface="Arial"/>
              </a:rPr>
              <a:t> У випадку, якщо товар вже проданий</a:t>
            </a:r>
            <a:r>
              <a:rPr lang="uk-UA" sz="1500" dirty="0">
                <a:solidFill>
                  <a:srgbClr val="C00000"/>
                </a:solidFill>
                <a:latin typeface="Arial"/>
              </a:rPr>
              <a:t> (готовий або незавершений) – у розмірі  вартості продажу </a:t>
            </a:r>
            <a:r>
              <a:rPr lang="uk-UA" sz="15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(ринкової вартості)</a:t>
            </a:r>
            <a:r>
              <a:rPr lang="uk-UA" sz="1500" dirty="0">
                <a:solidFill>
                  <a:srgbClr val="C00000"/>
                </a:solidFill>
                <a:latin typeface="Arial"/>
              </a:rPr>
              <a:t>, за вирахуванням не зроблених витрат на пакування та транспортування.</a:t>
            </a:r>
          </a:p>
          <a:p>
            <a:pPr>
              <a:lnSpc>
                <a:spcPct val="85000"/>
              </a:lnSpc>
            </a:pPr>
            <a:r>
              <a:rPr lang="uk-UA" sz="1200" i="1" u="sng" spc="-90" dirty="0">
                <a:latin typeface="Arial"/>
              </a:rPr>
              <a:t>Документ, що може підтверджувати вартість:</a:t>
            </a:r>
            <a:r>
              <a:rPr lang="uk-UA" sz="1200" u="sng" spc="-90" dirty="0">
                <a:latin typeface="Arial"/>
              </a:rPr>
              <a:t> </a:t>
            </a:r>
            <a:r>
              <a:rPr lang="uk-UA" sz="1200" spc="-9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видаткова накладна, договір про реалізацію з переліком/номенклатурою</a:t>
            </a:r>
          </a:p>
          <a:p>
            <a:pPr>
              <a:lnSpc>
                <a:spcPct val="85000"/>
              </a:lnSpc>
            </a:pPr>
            <a:endParaRPr lang="uk-UA" sz="10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</a:endParaRPr>
          </a:p>
          <a:p>
            <a:pPr>
              <a:lnSpc>
                <a:spcPct val="85000"/>
              </a:lnSpc>
            </a:pPr>
            <a:r>
              <a:rPr lang="uk-UA" sz="1600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Страхова сума може бути встановлена як:</a:t>
            </a:r>
          </a:p>
          <a:p>
            <a:pPr>
              <a:lnSpc>
                <a:spcPct val="85000"/>
              </a:lnSpc>
            </a:pPr>
            <a:endParaRPr lang="uk-UA" sz="500" u="sng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</a:endParaRPr>
          </a:p>
          <a:p>
            <a:pPr>
              <a:lnSpc>
                <a:spcPct val="85000"/>
              </a:lnSpc>
              <a:buFont typeface="Arial" pitchFamily="34" charset="0"/>
              <a:buChar char="•"/>
            </a:pPr>
            <a:r>
              <a:rPr lang="uk-UA" sz="1500" i="1" dirty="0">
                <a:solidFill>
                  <a:srgbClr val="000000">
                    <a:lumMod val="50000"/>
                    <a:lumOff val="50000"/>
                  </a:srgbClr>
                </a:solidFill>
                <a:latin typeface="Arial"/>
              </a:rPr>
              <a:t> </a:t>
            </a:r>
            <a:r>
              <a:rPr lang="uk-UA" sz="1500" dirty="0">
                <a:solidFill>
                  <a:srgbClr val="000000">
                    <a:lumMod val="50000"/>
                    <a:lumOff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Максимальна вартість ТМЦ, що одночасно можуть перебувати на складі</a:t>
            </a:r>
          </a:p>
          <a:p>
            <a:pPr>
              <a:lnSpc>
                <a:spcPct val="85000"/>
              </a:lnSpc>
              <a:buFont typeface="Arial" pitchFamily="34" charset="0"/>
              <a:buChar char="•"/>
            </a:pPr>
            <a:r>
              <a:rPr lang="uk-UA" sz="1500" dirty="0">
                <a:solidFill>
                  <a:srgbClr val="000000">
                    <a:lumMod val="50000"/>
                    <a:lumOff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 Середньомісячний залишок ТМЦ на складі  </a:t>
            </a:r>
            <a:r>
              <a:rPr lang="uk-UA" sz="1300" dirty="0">
                <a:solidFill>
                  <a:srgbClr val="000000">
                    <a:lumMod val="50000"/>
                    <a:lumOff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(</a:t>
            </a:r>
            <a:r>
              <a:rPr lang="ru-RU" sz="1300" dirty="0">
                <a:solidFill>
                  <a:srgbClr val="000000">
                    <a:lumMod val="50000"/>
                    <a:lumOff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«</a:t>
            </a:r>
            <a:r>
              <a:rPr lang="uk-UA" sz="1300" dirty="0">
                <a:solidFill>
                  <a:srgbClr val="000000">
                    <a:lumMod val="50000"/>
                    <a:lumOff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Пропорційна виплата</a:t>
            </a:r>
            <a:r>
              <a:rPr lang="ru-RU" sz="1300" dirty="0">
                <a:solidFill>
                  <a:srgbClr val="000000">
                    <a:lumMod val="50000"/>
                    <a:lumOff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»</a:t>
            </a:r>
            <a:r>
              <a:rPr lang="uk-UA" sz="1300" dirty="0">
                <a:solidFill>
                  <a:srgbClr val="000000">
                    <a:lumMod val="50000"/>
                    <a:lumOff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)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2133E20-776B-456F-8CAB-D6CE83128C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65368" y="838539"/>
            <a:ext cx="1432684" cy="1524132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CAD5251-084B-40BF-B418-DD5C918803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65368" y="2915904"/>
            <a:ext cx="1432684" cy="1030313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DCDAE34B-75B0-4CC6-8975-C28D83BE7A1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65368" y="4697560"/>
            <a:ext cx="1432684" cy="1292464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F1C3BFFA-44DE-41E3-8A74-2A01706272B4}"/>
              </a:ext>
            </a:extLst>
          </p:cNvPr>
          <p:cNvSpPr txBox="1"/>
          <p:nvPr/>
        </p:nvSpPr>
        <p:spPr>
          <a:xfrm>
            <a:off x="1433122" y="5703427"/>
            <a:ext cx="703975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ru-RU" b="1" dirty="0">
              <a:solidFill>
                <a:srgbClr val="C00000"/>
              </a:solidFill>
            </a:endParaRPr>
          </a:p>
          <a:p>
            <a:r>
              <a:rPr lang="ru-RU" b="1" dirty="0" err="1">
                <a:solidFill>
                  <a:srgbClr val="C00000"/>
                </a:solidFill>
              </a:rPr>
              <a:t>Мінімальний</a:t>
            </a:r>
            <a:r>
              <a:rPr lang="ru-RU" b="1" dirty="0">
                <a:solidFill>
                  <a:srgbClr val="C00000"/>
                </a:solidFill>
              </a:rPr>
              <a:t> та </a:t>
            </a:r>
            <a:r>
              <a:rPr lang="ru-RU" b="1" dirty="0" err="1">
                <a:solidFill>
                  <a:srgbClr val="C00000"/>
                </a:solidFill>
              </a:rPr>
              <a:t>максимальний</a:t>
            </a:r>
            <a:r>
              <a:rPr lang="ru-RU" b="1" dirty="0">
                <a:solidFill>
                  <a:srgbClr val="C00000"/>
                </a:solidFill>
              </a:rPr>
              <a:t> розмірі </a:t>
            </a:r>
            <a:r>
              <a:rPr lang="ru-RU" b="1" dirty="0" err="1">
                <a:solidFill>
                  <a:srgbClr val="C00000"/>
                </a:solidFill>
              </a:rPr>
              <a:t>страхової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суми</a:t>
            </a:r>
            <a:r>
              <a:rPr lang="ru-RU" b="1" dirty="0">
                <a:solidFill>
                  <a:srgbClr val="C00000"/>
                </a:solidFill>
              </a:rPr>
              <a:t> (</a:t>
            </a:r>
            <a:r>
              <a:rPr lang="ru-RU" b="1" dirty="0" err="1">
                <a:solidFill>
                  <a:srgbClr val="C00000"/>
                </a:solidFill>
              </a:rPr>
              <a:t>ліміту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відповідальності</a:t>
            </a:r>
            <a:r>
              <a:rPr lang="ru-RU" b="1" dirty="0">
                <a:solidFill>
                  <a:srgbClr val="C00000"/>
                </a:solidFill>
              </a:rPr>
              <a:t>) </a:t>
            </a:r>
            <a:r>
              <a:rPr lang="ru-RU" b="1" dirty="0" err="1">
                <a:solidFill>
                  <a:srgbClr val="C00000"/>
                </a:solidFill>
              </a:rPr>
              <a:t>може</a:t>
            </a:r>
            <a:r>
              <a:rPr lang="ru-RU" b="1" dirty="0">
                <a:solidFill>
                  <a:srgbClr val="C00000"/>
                </a:solidFill>
              </a:rPr>
              <a:t> бути  від 1 000  грн. до 2 500 000 000,00 грн.</a:t>
            </a:r>
          </a:p>
        </p:txBody>
      </p:sp>
    </p:spTree>
    <p:extLst>
      <p:ext uri="{BB962C8B-B14F-4D97-AF65-F5344CB8AC3E}">
        <p14:creationId xmlns:p14="http://schemas.microsoft.com/office/powerpoint/2010/main" val="38886846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2670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schemeClr val="bg1"/>
                </a:solidFill>
                <a:cs typeface="Times New Roman" pitchFamily="18" charset="0"/>
              </a:rPr>
              <a:t>Розрахунок страхового тарифу/страхового платежу</a:t>
            </a:r>
            <a:endParaRPr lang="ru-RU" sz="2400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11E5DE7-F3D5-4CEA-ACF2-DD6360396623}"/>
              </a:ext>
            </a:extLst>
          </p:cNvPr>
          <p:cNvSpPr txBox="1"/>
          <p:nvPr/>
        </p:nvSpPr>
        <p:spPr>
          <a:xfrm>
            <a:off x="314814" y="491955"/>
            <a:ext cx="9204363" cy="540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Clr>
                <a:srgbClr val="4D4F53"/>
              </a:buClr>
            </a:pPr>
            <a:r>
              <a:rPr lang="uk-UA" b="1" dirty="0">
                <a:solidFill>
                  <a:srgbClr val="C00000"/>
                </a:solidFill>
              </a:rPr>
              <a:t>Розмір страхового тарифу обчислюється (розраховується) в залежності від:</a:t>
            </a:r>
          </a:p>
          <a:p>
            <a:pPr marL="285750" indent="-285750">
              <a:lnSpc>
                <a:spcPct val="150000"/>
              </a:lnSpc>
              <a:buClr>
                <a:srgbClr val="4D4F53"/>
              </a:buClr>
              <a:buFont typeface="Wingdings" panose="05000000000000000000" pitchFamily="2" charset="2"/>
              <a:buChar char="v"/>
            </a:pPr>
            <a:r>
              <a:rPr lang="uk-UA" b="1" dirty="0">
                <a:solidFill>
                  <a:srgbClr val="4D4F53"/>
                </a:solidFill>
              </a:rPr>
              <a:t>    категорії ТМЦ;</a:t>
            </a:r>
          </a:p>
          <a:p>
            <a:pPr marL="285750" indent="-285750">
              <a:lnSpc>
                <a:spcPct val="150000"/>
              </a:lnSpc>
              <a:buClr>
                <a:srgbClr val="4D4F53"/>
              </a:buClr>
              <a:buFont typeface="Wingdings" panose="05000000000000000000" pitchFamily="2" charset="2"/>
              <a:buChar char="v"/>
            </a:pPr>
            <a:r>
              <a:rPr lang="uk-UA" b="1" dirty="0">
                <a:solidFill>
                  <a:srgbClr val="4D4F53"/>
                </a:solidFill>
              </a:rPr>
              <a:t>    призначення ТМЦ;</a:t>
            </a:r>
          </a:p>
          <a:p>
            <a:pPr marL="285750" indent="-285750">
              <a:lnSpc>
                <a:spcPct val="150000"/>
              </a:lnSpc>
              <a:buClr>
                <a:srgbClr val="4D4F53"/>
              </a:buClr>
              <a:buFont typeface="Wingdings" panose="05000000000000000000" pitchFamily="2" charset="2"/>
              <a:buChar char="v"/>
            </a:pPr>
            <a:r>
              <a:rPr lang="uk-UA" b="1" dirty="0">
                <a:solidFill>
                  <a:srgbClr val="4D4F53"/>
                </a:solidFill>
              </a:rPr>
              <a:t>    місцезнаходження ТМЦ;</a:t>
            </a:r>
          </a:p>
          <a:p>
            <a:pPr marL="285750" indent="-285750">
              <a:lnSpc>
                <a:spcPct val="150000"/>
              </a:lnSpc>
              <a:buClr>
                <a:srgbClr val="4D4F53"/>
              </a:buClr>
              <a:buFont typeface="Wingdings" panose="05000000000000000000" pitchFamily="2" charset="2"/>
              <a:buChar char="v"/>
            </a:pPr>
            <a:r>
              <a:rPr lang="uk-UA" b="1" dirty="0">
                <a:solidFill>
                  <a:srgbClr val="4D4F53"/>
                </a:solidFill>
              </a:rPr>
              <a:t>    віку та технічних характеристик будівлі, де зберігаються ТМЦ;</a:t>
            </a:r>
          </a:p>
          <a:p>
            <a:pPr marL="285750" indent="-285750">
              <a:lnSpc>
                <a:spcPct val="150000"/>
              </a:lnSpc>
              <a:buClr>
                <a:srgbClr val="4D4F53"/>
              </a:buClr>
              <a:buFont typeface="Wingdings" panose="05000000000000000000" pitchFamily="2" charset="2"/>
              <a:buChar char="v"/>
            </a:pPr>
            <a:r>
              <a:rPr lang="uk-UA" b="1" dirty="0">
                <a:solidFill>
                  <a:srgbClr val="4D4F53"/>
                </a:solidFill>
              </a:rPr>
              <a:t>    наявності та рівня заходів та засобів безпеки й охорони;</a:t>
            </a:r>
          </a:p>
          <a:p>
            <a:pPr marL="285750" indent="-285750">
              <a:lnSpc>
                <a:spcPct val="150000"/>
              </a:lnSpc>
              <a:buClr>
                <a:srgbClr val="4D4F53"/>
              </a:buClr>
              <a:buFont typeface="Wingdings" panose="05000000000000000000" pitchFamily="2" charset="2"/>
              <a:buChar char="v"/>
            </a:pPr>
            <a:r>
              <a:rPr lang="uk-UA" b="1" dirty="0">
                <a:solidFill>
                  <a:srgbClr val="4D4F53"/>
                </a:solidFill>
              </a:rPr>
              <a:t>    розміру франшизи;</a:t>
            </a:r>
          </a:p>
          <a:p>
            <a:pPr marL="285750" indent="-285750">
              <a:lnSpc>
                <a:spcPct val="150000"/>
              </a:lnSpc>
              <a:buClr>
                <a:srgbClr val="4D4F53"/>
              </a:buClr>
              <a:buFont typeface="Wingdings" panose="05000000000000000000" pitchFamily="2" charset="2"/>
              <a:buChar char="v"/>
            </a:pPr>
            <a:r>
              <a:rPr lang="uk-UA" b="1" dirty="0">
                <a:solidFill>
                  <a:srgbClr val="4D4F53"/>
                </a:solidFill>
              </a:rPr>
              <a:t>    розміру страхової суми;</a:t>
            </a:r>
          </a:p>
          <a:p>
            <a:pPr marL="285750" indent="-285750">
              <a:lnSpc>
                <a:spcPct val="150000"/>
              </a:lnSpc>
              <a:buClr>
                <a:srgbClr val="4D4F53"/>
              </a:buClr>
              <a:buFont typeface="Wingdings" panose="05000000000000000000" pitchFamily="2" charset="2"/>
              <a:buChar char="v"/>
            </a:pPr>
            <a:r>
              <a:rPr lang="uk-UA" b="1" dirty="0">
                <a:solidFill>
                  <a:srgbClr val="4D4F53"/>
                </a:solidFill>
              </a:rPr>
              <a:t>    обраних страхових ризиків;</a:t>
            </a:r>
          </a:p>
          <a:p>
            <a:pPr marL="285750" indent="-285750">
              <a:lnSpc>
                <a:spcPct val="150000"/>
              </a:lnSpc>
              <a:buClr>
                <a:srgbClr val="4D4F53"/>
              </a:buClr>
              <a:buFont typeface="Wingdings" panose="05000000000000000000" pitchFamily="2" charset="2"/>
              <a:buChar char="v"/>
            </a:pPr>
            <a:r>
              <a:rPr lang="uk-UA" b="1" dirty="0">
                <a:solidFill>
                  <a:srgbClr val="4D4F53"/>
                </a:solidFill>
              </a:rPr>
              <a:t>    порядку сплати страхової премії;</a:t>
            </a:r>
          </a:p>
          <a:p>
            <a:pPr marL="285750" indent="-285750">
              <a:lnSpc>
                <a:spcPct val="150000"/>
              </a:lnSpc>
              <a:buClr>
                <a:srgbClr val="4D4F53"/>
              </a:buClr>
              <a:buFont typeface="Wingdings" panose="05000000000000000000" pitchFamily="2" charset="2"/>
              <a:buChar char="v"/>
            </a:pPr>
            <a:r>
              <a:rPr lang="uk-UA" b="1" dirty="0">
                <a:solidFill>
                  <a:srgbClr val="4D4F53"/>
                </a:solidFill>
              </a:rPr>
              <a:t>    та інших впливових факторів, які суттєво впливають на обставини, що мають істотне значення для оцінки страхового ризику та страхових зобов'язань Страховика.</a:t>
            </a:r>
            <a:endParaRPr lang="uk-UA" sz="1600" b="1" dirty="0">
              <a:solidFill>
                <a:srgbClr val="4D4F53"/>
              </a:solidFill>
            </a:endParaRPr>
          </a:p>
          <a:p>
            <a:pPr>
              <a:lnSpc>
                <a:spcPct val="150000"/>
              </a:lnSpc>
              <a:buClr>
                <a:srgbClr val="4D4F53"/>
              </a:buClr>
            </a:pPr>
            <a:r>
              <a:rPr lang="uk-UA" sz="1600" b="1" dirty="0">
                <a:solidFill>
                  <a:srgbClr val="4D4F53"/>
                </a:solidFill>
              </a:rPr>
              <a:t>	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C9521AA-2124-4240-9EA1-8BF5CE519D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7296" y="2420888"/>
            <a:ext cx="1719221" cy="171312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41A53A2D-F136-45BB-9554-60B3DC22F607}"/>
              </a:ext>
            </a:extLst>
          </p:cNvPr>
          <p:cNvSpPr txBox="1"/>
          <p:nvPr/>
        </p:nvSpPr>
        <p:spPr>
          <a:xfrm>
            <a:off x="632520" y="5301220"/>
            <a:ext cx="856895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ru-RU" dirty="0"/>
          </a:p>
          <a:p>
            <a:r>
              <a:rPr lang="ru-RU" dirty="0" err="1">
                <a:solidFill>
                  <a:srgbClr val="C00000"/>
                </a:solidFill>
              </a:rPr>
              <a:t>Мінімальний</a:t>
            </a:r>
            <a:r>
              <a:rPr lang="ru-RU" dirty="0">
                <a:solidFill>
                  <a:srgbClr val="C00000"/>
                </a:solidFill>
              </a:rPr>
              <a:t> та </a:t>
            </a:r>
            <a:r>
              <a:rPr lang="ru-RU" dirty="0" err="1">
                <a:solidFill>
                  <a:srgbClr val="C00000"/>
                </a:solidFill>
              </a:rPr>
              <a:t>максимальний</a:t>
            </a:r>
            <a:r>
              <a:rPr lang="ru-RU" dirty="0">
                <a:solidFill>
                  <a:srgbClr val="C00000"/>
                </a:solidFill>
              </a:rPr>
              <a:t> розмірі </a:t>
            </a:r>
            <a:r>
              <a:rPr lang="ru-RU" dirty="0" err="1">
                <a:solidFill>
                  <a:srgbClr val="C00000"/>
                </a:solidFill>
              </a:rPr>
              <a:t>страхової</a:t>
            </a:r>
            <a:r>
              <a:rPr lang="ru-RU" dirty="0">
                <a:solidFill>
                  <a:srgbClr val="C00000"/>
                </a:solidFill>
              </a:rPr>
              <a:t> премії та/</a:t>
            </a:r>
            <a:r>
              <a:rPr lang="ru-RU" dirty="0" err="1">
                <a:solidFill>
                  <a:srgbClr val="C00000"/>
                </a:solidFill>
              </a:rPr>
              <a:t>або</a:t>
            </a:r>
            <a:r>
              <a:rPr lang="ru-RU" dirty="0">
                <a:solidFill>
                  <a:srgbClr val="C00000"/>
                </a:solidFill>
              </a:rPr>
              <a:t> страхового тарифу</a:t>
            </a:r>
          </a:p>
          <a:p>
            <a:r>
              <a:rPr lang="ru-RU" dirty="0" err="1">
                <a:solidFill>
                  <a:srgbClr val="C00000"/>
                </a:solidFill>
              </a:rPr>
              <a:t>встановлюється</a:t>
            </a:r>
            <a:r>
              <a:rPr lang="ru-RU" dirty="0">
                <a:solidFill>
                  <a:srgbClr val="C00000"/>
                </a:solidFill>
              </a:rPr>
              <a:t> у </a:t>
            </a:r>
            <a:r>
              <a:rPr lang="ru-RU" dirty="0" err="1">
                <a:solidFill>
                  <a:srgbClr val="C00000"/>
                </a:solidFill>
              </a:rPr>
              <a:t>відсотках</a:t>
            </a:r>
            <a:r>
              <a:rPr lang="ru-RU" dirty="0">
                <a:solidFill>
                  <a:srgbClr val="C00000"/>
                </a:solidFill>
              </a:rPr>
              <a:t> від </a:t>
            </a:r>
            <a:r>
              <a:rPr lang="ru-RU" dirty="0" err="1">
                <a:solidFill>
                  <a:srgbClr val="C00000"/>
                </a:solidFill>
              </a:rPr>
              <a:t>загальної</a:t>
            </a: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dirty="0" err="1">
                <a:solidFill>
                  <a:srgbClr val="C00000"/>
                </a:solidFill>
              </a:rPr>
              <a:t>страхової</a:t>
            </a: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dirty="0" err="1">
                <a:solidFill>
                  <a:srgbClr val="C00000"/>
                </a:solidFill>
              </a:rPr>
              <a:t>суми</a:t>
            </a:r>
            <a:r>
              <a:rPr lang="ru-RU" dirty="0">
                <a:solidFill>
                  <a:srgbClr val="C00000"/>
                </a:solidFill>
              </a:rPr>
              <a:t> та </a:t>
            </a:r>
            <a:r>
              <a:rPr lang="ru-RU" dirty="0" err="1">
                <a:solidFill>
                  <a:srgbClr val="C00000"/>
                </a:solidFill>
              </a:rPr>
              <a:t>може</a:t>
            </a: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dirty="0" err="1">
                <a:solidFill>
                  <a:srgbClr val="C00000"/>
                </a:solidFill>
              </a:rPr>
              <a:t>становити</a:t>
            </a:r>
            <a:r>
              <a:rPr lang="ru-RU" dirty="0">
                <a:solidFill>
                  <a:srgbClr val="C00000"/>
                </a:solidFill>
              </a:rPr>
              <a:t> від 0,01% до 10%</a:t>
            </a:r>
          </a:p>
        </p:txBody>
      </p:sp>
    </p:spTree>
    <p:extLst>
      <p:ext uri="{BB962C8B-B14F-4D97-AF65-F5344CB8AC3E}">
        <p14:creationId xmlns:p14="http://schemas.microsoft.com/office/powerpoint/2010/main" val="12695858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F7196A2-86FA-45E0-9C68-80628FA96A2B}"/>
              </a:ext>
            </a:extLst>
          </p:cNvPr>
          <p:cNvSpPr txBox="1"/>
          <p:nvPr/>
        </p:nvSpPr>
        <p:spPr>
          <a:xfrm>
            <a:off x="1208584" y="2420888"/>
            <a:ext cx="7560840" cy="317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b="1" dirty="0">
                <a:effectLst/>
              </a:rPr>
              <a:t>Договором страхування </a:t>
            </a:r>
            <a:r>
              <a:rPr lang="ru-RU" sz="2000" b="1" dirty="0" err="1">
                <a:effectLst/>
              </a:rPr>
              <a:t>може</a:t>
            </a:r>
            <a:r>
              <a:rPr lang="ru-RU" sz="2000" b="1" dirty="0">
                <a:effectLst/>
              </a:rPr>
              <a:t> бути </a:t>
            </a:r>
            <a:r>
              <a:rPr lang="ru-RU" sz="2000" b="1" dirty="0" err="1">
                <a:effectLst/>
              </a:rPr>
              <a:t>передбачена</a:t>
            </a:r>
            <a:r>
              <a:rPr lang="ru-RU" sz="2000" b="1" dirty="0">
                <a:effectLst/>
              </a:rPr>
              <a:t> </a:t>
            </a:r>
            <a:r>
              <a:rPr lang="ru-RU" sz="2000" b="1" dirty="0" err="1">
                <a:effectLst/>
              </a:rPr>
              <a:t>безумовна</a:t>
            </a:r>
            <a:r>
              <a:rPr lang="ru-RU" sz="2000" b="1" dirty="0">
                <a:effectLst/>
              </a:rPr>
              <a:t> франшиза, вид і </a:t>
            </a:r>
            <a:r>
              <a:rPr lang="ru-RU" sz="2000" b="1" dirty="0" err="1">
                <a:effectLst/>
              </a:rPr>
              <a:t>розмір</a:t>
            </a:r>
            <a:r>
              <a:rPr lang="ru-RU" sz="2000" b="1" dirty="0">
                <a:effectLst/>
              </a:rPr>
              <a:t> </a:t>
            </a:r>
            <a:r>
              <a:rPr lang="ru-RU" sz="2000" b="1" dirty="0" err="1">
                <a:effectLst/>
              </a:rPr>
              <a:t>якої</a:t>
            </a:r>
            <a:r>
              <a:rPr lang="ru-RU" sz="2000" b="1" dirty="0">
                <a:effectLst/>
              </a:rPr>
              <a:t> </a:t>
            </a:r>
            <a:r>
              <a:rPr lang="ru-RU" sz="2000" b="1" dirty="0" err="1">
                <a:effectLst/>
              </a:rPr>
              <a:t>визначається</a:t>
            </a:r>
            <a:r>
              <a:rPr lang="ru-RU" sz="2000" b="1" dirty="0">
                <a:effectLst/>
              </a:rPr>
              <a:t> за </a:t>
            </a:r>
            <a:r>
              <a:rPr lang="ru-RU" sz="2000" b="1" dirty="0" err="1">
                <a:effectLst/>
              </a:rPr>
              <a:t>згодою</a:t>
            </a:r>
            <a:r>
              <a:rPr lang="ru-RU" sz="2000" b="1" dirty="0">
                <a:effectLst/>
              </a:rPr>
              <a:t> </a:t>
            </a:r>
            <a:r>
              <a:rPr lang="ru-RU" sz="2000" b="1" dirty="0" err="1">
                <a:effectLst/>
              </a:rPr>
              <a:t>сторін</a:t>
            </a:r>
            <a:r>
              <a:rPr lang="ru-RU" sz="2000" b="1" dirty="0">
                <a:effectLst/>
              </a:rPr>
              <a:t> та </a:t>
            </a:r>
            <a:r>
              <a:rPr lang="ru-RU" sz="2000" b="1" dirty="0" err="1">
                <a:effectLst/>
              </a:rPr>
              <a:t>може</a:t>
            </a:r>
            <a:r>
              <a:rPr lang="ru-RU" sz="2000" b="1" dirty="0">
                <a:effectLst/>
              </a:rPr>
              <a:t> </a:t>
            </a:r>
            <a:r>
              <a:rPr lang="ru-RU" sz="2000" b="1" dirty="0" err="1">
                <a:effectLst/>
              </a:rPr>
              <a:t>становити</a:t>
            </a:r>
            <a:r>
              <a:rPr lang="ru-RU" sz="2000" b="1" dirty="0">
                <a:effectLst/>
              </a:rPr>
              <a:t> від 0 % до 30% </a:t>
            </a:r>
            <a:r>
              <a:rPr lang="ru-RU" sz="2000" b="1" dirty="0" err="1">
                <a:effectLst/>
              </a:rPr>
              <a:t>включно</a:t>
            </a:r>
            <a:r>
              <a:rPr lang="ru-RU" sz="2000" b="1" dirty="0">
                <a:effectLst/>
              </a:rPr>
              <a:t>.</a:t>
            </a:r>
          </a:p>
          <a:p>
            <a:endParaRPr lang="ru-RU" sz="2000" dirty="0">
              <a:effectLst/>
            </a:endParaRPr>
          </a:p>
          <a:p>
            <a:r>
              <a:rPr lang="ru-RU" sz="2000" b="1" dirty="0" err="1">
                <a:effectLst/>
              </a:rPr>
              <a:t>Розмір</a:t>
            </a:r>
            <a:r>
              <a:rPr lang="ru-RU" sz="2000" b="1" dirty="0">
                <a:effectLst/>
              </a:rPr>
              <a:t> </a:t>
            </a:r>
            <a:r>
              <a:rPr lang="ru-RU" sz="2000" b="1" dirty="0" err="1">
                <a:effectLst/>
              </a:rPr>
              <a:t>франшизи</a:t>
            </a:r>
            <a:r>
              <a:rPr lang="ru-RU" sz="2000" b="1" dirty="0">
                <a:effectLst/>
              </a:rPr>
              <a:t> </a:t>
            </a:r>
            <a:r>
              <a:rPr lang="ru-RU" sz="2000" b="1" dirty="0" err="1">
                <a:effectLst/>
              </a:rPr>
              <a:t>може</a:t>
            </a:r>
            <a:r>
              <a:rPr lang="ru-RU" sz="2000" b="1" dirty="0">
                <a:effectLst/>
              </a:rPr>
              <a:t> </a:t>
            </a:r>
            <a:r>
              <a:rPr lang="ru-RU" sz="2000" b="1" dirty="0" err="1">
                <a:effectLst/>
              </a:rPr>
              <a:t>встановлюватися</a:t>
            </a:r>
            <a:r>
              <a:rPr lang="ru-RU" sz="2000" b="1" dirty="0">
                <a:effectLst/>
              </a:rPr>
              <a:t> у </a:t>
            </a:r>
            <a:r>
              <a:rPr lang="ru-RU" sz="2000" b="1" dirty="0" err="1">
                <a:effectLst/>
              </a:rPr>
              <a:t>відсотках</a:t>
            </a:r>
            <a:r>
              <a:rPr lang="ru-RU" sz="2000" b="1" dirty="0">
                <a:effectLst/>
              </a:rPr>
              <a:t> від </a:t>
            </a:r>
            <a:r>
              <a:rPr lang="ru-RU" sz="2000" b="1" dirty="0" err="1">
                <a:effectLst/>
              </a:rPr>
              <a:t>страхової</a:t>
            </a:r>
            <a:r>
              <a:rPr lang="ru-RU" sz="2000" b="1" dirty="0">
                <a:effectLst/>
              </a:rPr>
              <a:t> </a:t>
            </a:r>
            <a:r>
              <a:rPr lang="ru-RU" sz="2000" b="1" dirty="0" err="1">
                <a:effectLst/>
              </a:rPr>
              <a:t>суми</a:t>
            </a:r>
            <a:r>
              <a:rPr lang="ru-RU" sz="2000" b="1" dirty="0">
                <a:effectLst/>
              </a:rPr>
              <a:t> </a:t>
            </a:r>
            <a:r>
              <a:rPr lang="ru-RU" sz="2000" b="1" dirty="0" err="1">
                <a:effectLst/>
              </a:rPr>
              <a:t>або</a:t>
            </a:r>
            <a:r>
              <a:rPr lang="ru-RU" sz="2000" b="1" dirty="0">
                <a:effectLst/>
              </a:rPr>
              <a:t> в </a:t>
            </a:r>
            <a:r>
              <a:rPr lang="ru-RU" sz="2000" b="1" dirty="0" err="1">
                <a:effectLst/>
              </a:rPr>
              <a:t>абсолютній</a:t>
            </a:r>
            <a:r>
              <a:rPr lang="ru-RU" sz="2000" b="1" dirty="0">
                <a:effectLst/>
              </a:rPr>
              <a:t> </a:t>
            </a:r>
            <a:r>
              <a:rPr lang="ru-RU" sz="2000" b="1" dirty="0" err="1">
                <a:effectLst/>
              </a:rPr>
              <a:t>грошовій</a:t>
            </a:r>
            <a:r>
              <a:rPr lang="ru-RU" sz="2000" b="1" dirty="0">
                <a:effectLst/>
              </a:rPr>
              <a:t> </a:t>
            </a:r>
            <a:r>
              <a:rPr lang="ru-RU" sz="2000" b="1" dirty="0" err="1">
                <a:effectLst/>
              </a:rPr>
              <a:t>величині</a:t>
            </a:r>
            <a:r>
              <a:rPr lang="ru-RU" sz="2000" b="1" dirty="0">
                <a:effectLst/>
              </a:rPr>
              <a:t>.</a:t>
            </a:r>
          </a:p>
          <a:p>
            <a:endParaRPr lang="ru-RU" sz="2000" b="1" dirty="0">
              <a:effectLst/>
            </a:endParaRPr>
          </a:p>
          <a:p>
            <a:r>
              <a:rPr lang="ru-RU" sz="2000" b="1" dirty="0">
                <a:effectLst/>
              </a:rPr>
              <a:t>Франшиза </a:t>
            </a:r>
            <a:r>
              <a:rPr lang="ru-RU" sz="2000" b="1" dirty="0" err="1">
                <a:effectLst/>
              </a:rPr>
              <a:t>може</a:t>
            </a:r>
            <a:r>
              <a:rPr lang="ru-RU" sz="2000" b="1" dirty="0">
                <a:effectLst/>
              </a:rPr>
              <a:t> </a:t>
            </a:r>
            <a:r>
              <a:rPr lang="ru-RU" sz="2000" b="1" dirty="0" err="1">
                <a:effectLst/>
              </a:rPr>
              <a:t>встановлюватися</a:t>
            </a:r>
            <a:r>
              <a:rPr lang="ru-RU" sz="2000" b="1" dirty="0">
                <a:effectLst/>
              </a:rPr>
              <a:t> </a:t>
            </a:r>
            <a:r>
              <a:rPr lang="ru-RU" sz="2000" b="1" dirty="0" err="1">
                <a:effectLst/>
              </a:rPr>
              <a:t>загальна</a:t>
            </a:r>
            <a:r>
              <a:rPr lang="ru-RU" sz="2000" b="1" dirty="0">
                <a:effectLst/>
              </a:rPr>
              <a:t> за Договором страхування, за </a:t>
            </a:r>
            <a:r>
              <a:rPr lang="ru-RU" sz="2000" b="1" dirty="0" err="1">
                <a:effectLst/>
              </a:rPr>
              <a:t>кожним</a:t>
            </a:r>
            <a:r>
              <a:rPr lang="ru-RU" sz="2000" b="1" dirty="0">
                <a:effectLst/>
              </a:rPr>
              <a:t> видом (</a:t>
            </a:r>
            <a:r>
              <a:rPr lang="ru-RU" sz="2000" b="1" dirty="0" err="1">
                <a:effectLst/>
              </a:rPr>
              <a:t>групою</a:t>
            </a:r>
            <a:r>
              <a:rPr lang="ru-RU" sz="2000" b="1" dirty="0">
                <a:effectLst/>
              </a:rPr>
              <a:t>) </a:t>
            </a:r>
            <a:r>
              <a:rPr lang="ru-RU" sz="2000" b="1" dirty="0" err="1">
                <a:effectLst/>
              </a:rPr>
              <a:t>застрахованого</a:t>
            </a:r>
            <a:r>
              <a:rPr lang="ru-RU" sz="2000" b="1" dirty="0">
                <a:effectLst/>
              </a:rPr>
              <a:t> майна, за </a:t>
            </a:r>
            <a:r>
              <a:rPr lang="ru-RU" sz="2000" b="1" dirty="0" err="1">
                <a:effectLst/>
              </a:rPr>
              <a:t>ризиком</a:t>
            </a:r>
            <a:r>
              <a:rPr lang="ru-RU" sz="2000" b="1" dirty="0"/>
              <a:t>/</a:t>
            </a:r>
            <a:r>
              <a:rPr lang="ru-RU" sz="2000" b="1" dirty="0" err="1">
                <a:effectLst/>
              </a:rPr>
              <a:t>страховим</a:t>
            </a:r>
            <a:r>
              <a:rPr lang="ru-RU" sz="2000" b="1" dirty="0">
                <a:effectLst/>
              </a:rPr>
              <a:t> </a:t>
            </a:r>
            <a:r>
              <a:rPr lang="ru-RU" sz="2000" b="1" dirty="0" err="1">
                <a:effectLst/>
              </a:rPr>
              <a:t>випадком</a:t>
            </a:r>
            <a:r>
              <a:rPr lang="ru-RU" sz="2000" b="1" dirty="0">
                <a:effectLst/>
              </a:rPr>
              <a:t>.</a:t>
            </a:r>
          </a:p>
        </p:txBody>
      </p:sp>
      <p:sp>
        <p:nvSpPr>
          <p:cNvPr id="4" name="Прямоугольник 19">
            <a:extLst>
              <a:ext uri="{FF2B5EF4-FFF2-40B4-BE49-F238E27FC236}">
                <a16:creationId xmlns:a16="http://schemas.microsoft.com/office/drawing/2014/main" id="{C52557CE-7F35-4345-9427-CA0715A7ABD8}"/>
              </a:ext>
            </a:extLst>
          </p:cNvPr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schemeClr val="bg1"/>
                </a:solidFill>
                <a:cs typeface="Times New Roman" pitchFamily="18" charset="0"/>
              </a:rPr>
              <a:t>ФРАНШИЗА</a:t>
            </a:r>
            <a:endParaRPr lang="ru-RU" sz="2400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A767675-EE01-4BC4-8C15-01A64A02F802}"/>
              </a:ext>
            </a:extLst>
          </p:cNvPr>
          <p:cNvSpPr txBox="1"/>
          <p:nvPr/>
        </p:nvSpPr>
        <p:spPr>
          <a:xfrm>
            <a:off x="3656856" y="980728"/>
            <a:ext cx="482453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– </a:t>
            </a:r>
            <a:r>
              <a:rPr lang="ru-RU" b="1" dirty="0" err="1">
                <a:solidFill>
                  <a:srgbClr val="C00000"/>
                </a:solidFill>
              </a:rPr>
              <a:t>частина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збитків</a:t>
            </a:r>
            <a:r>
              <a:rPr lang="ru-RU" b="1" dirty="0">
                <a:solidFill>
                  <a:srgbClr val="C00000"/>
                </a:solidFill>
              </a:rPr>
              <a:t>, </a:t>
            </a:r>
            <a:r>
              <a:rPr lang="ru-RU" b="1" dirty="0" err="1">
                <a:solidFill>
                  <a:srgbClr val="C00000"/>
                </a:solidFill>
              </a:rPr>
              <a:t>що</a:t>
            </a:r>
            <a:r>
              <a:rPr lang="ru-RU" b="1" dirty="0">
                <a:solidFill>
                  <a:srgbClr val="C00000"/>
                </a:solidFill>
              </a:rPr>
              <a:t> не </a:t>
            </a:r>
            <a:r>
              <a:rPr lang="ru-RU" b="1" dirty="0" err="1">
                <a:solidFill>
                  <a:srgbClr val="C00000"/>
                </a:solidFill>
              </a:rPr>
              <a:t>відшкодовується</a:t>
            </a:r>
            <a:r>
              <a:rPr lang="ru-RU" b="1" dirty="0">
                <a:solidFill>
                  <a:srgbClr val="C00000"/>
                </a:solidFill>
              </a:rPr>
              <a:t> Страховиком </a:t>
            </a:r>
            <a:r>
              <a:rPr lang="ru-RU" b="1" dirty="0" err="1">
                <a:solidFill>
                  <a:srgbClr val="C00000"/>
                </a:solidFill>
              </a:rPr>
              <a:t>згідно</a:t>
            </a:r>
            <a:r>
              <a:rPr lang="ru-RU" b="1" dirty="0">
                <a:solidFill>
                  <a:srgbClr val="C00000"/>
                </a:solidFill>
              </a:rPr>
              <a:t> з договором страхування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0C8D7684-6528-432E-8C97-54C5D39147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4608" y="611895"/>
            <a:ext cx="2160240" cy="11441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D229B9DB-3B22-488A-87DB-E35F3450FA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43" y="6717792"/>
            <a:ext cx="9906000" cy="140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444807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17602</TotalTime>
  <Words>1189</Words>
  <Application>Microsoft Office PowerPoint</Application>
  <PresentationFormat>Аркуш A4 (210x297 мм)</PresentationFormat>
  <Paragraphs>130</Paragraphs>
  <Slides>14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14</vt:i4>
      </vt:variant>
    </vt:vector>
  </HeadingPairs>
  <TitlesOfParts>
    <vt:vector size="19" baseType="lpstr">
      <vt:lpstr>Arial</vt:lpstr>
      <vt:lpstr>Calibri</vt:lpstr>
      <vt:lpstr>Times New Roman</vt:lpstr>
      <vt:lpstr>Wingdings</vt:lpstr>
      <vt:lpstr>Тема Office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Company>2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PR_2</dc:creator>
  <cp:lastModifiedBy>Admin</cp:lastModifiedBy>
  <cp:revision>658</cp:revision>
  <dcterms:created xsi:type="dcterms:W3CDTF">2015-01-26T12:29:32Z</dcterms:created>
  <dcterms:modified xsi:type="dcterms:W3CDTF">2025-09-24T13:52:25Z</dcterms:modified>
</cp:coreProperties>
</file>